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39"/>
  </p:notesMasterIdLst>
  <p:sldIdLst>
    <p:sldId id="260" r:id="rId6"/>
    <p:sldId id="269" r:id="rId7"/>
    <p:sldId id="259" r:id="rId8"/>
    <p:sldId id="271" r:id="rId9"/>
    <p:sldId id="2511" r:id="rId10"/>
    <p:sldId id="256" r:id="rId11"/>
    <p:sldId id="278" r:id="rId12"/>
    <p:sldId id="272" r:id="rId13"/>
    <p:sldId id="273" r:id="rId14"/>
    <p:sldId id="276" r:id="rId15"/>
    <p:sldId id="277" r:id="rId16"/>
    <p:sldId id="275" r:id="rId17"/>
    <p:sldId id="2512" r:id="rId18"/>
    <p:sldId id="287" r:id="rId19"/>
    <p:sldId id="2510" r:id="rId20"/>
    <p:sldId id="258" r:id="rId21"/>
    <p:sldId id="261" r:id="rId22"/>
    <p:sldId id="2508" r:id="rId23"/>
    <p:sldId id="2509" r:id="rId24"/>
    <p:sldId id="454" r:id="rId25"/>
    <p:sldId id="449" r:id="rId26"/>
    <p:sldId id="458" r:id="rId27"/>
    <p:sldId id="451" r:id="rId28"/>
    <p:sldId id="455" r:id="rId29"/>
    <p:sldId id="459" r:id="rId30"/>
    <p:sldId id="2514" r:id="rId31"/>
    <p:sldId id="2515" r:id="rId32"/>
    <p:sldId id="257" r:id="rId33"/>
    <p:sldId id="266" r:id="rId34"/>
    <p:sldId id="267" r:id="rId35"/>
    <p:sldId id="270" r:id="rId36"/>
    <p:sldId id="2513" r:id="rId37"/>
    <p:sldId id="268" r:id="rId3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62866-1F93-4C41-A799-6FB83544BDED}" v="1" dt="2023-12-04T15:08:50.720"/>
    <p1510:client id="{4BC6992B-32B8-FEEE-B5B3-3314342DA1D1}" v="13" dt="2023-12-06T08:17:31.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 Jennifer (ROYAL FREE LONDON NHS FOUNDATION TRUST)" userId="S::jennifer.brooks14@nhs.net::c1ac9126-de19-42fd-bd7c-710329fc6225" providerId="AD" clId="Web-{4BC6992B-32B8-FEEE-B5B3-3314342DA1D1}"/>
    <pc:docChg chg="modSld">
      <pc:chgData name="BROOKS, Jennifer (ROYAL FREE LONDON NHS FOUNDATION TRUST)" userId="S::jennifer.brooks14@nhs.net::c1ac9126-de19-42fd-bd7c-710329fc6225" providerId="AD" clId="Web-{4BC6992B-32B8-FEEE-B5B3-3314342DA1D1}" dt="2023-12-06T08:17:31.268" v="12" actId="20577"/>
      <pc:docMkLst>
        <pc:docMk/>
      </pc:docMkLst>
      <pc:sldChg chg="modSp">
        <pc:chgData name="BROOKS, Jennifer (ROYAL FREE LONDON NHS FOUNDATION TRUST)" userId="S::jennifer.brooks14@nhs.net::c1ac9126-de19-42fd-bd7c-710329fc6225" providerId="AD" clId="Web-{4BC6992B-32B8-FEEE-B5B3-3314342DA1D1}" dt="2023-12-06T08:17:31.268" v="12" actId="20577"/>
        <pc:sldMkLst>
          <pc:docMk/>
          <pc:sldMk cId="587119443" sldId="276"/>
        </pc:sldMkLst>
        <pc:spChg chg="mod">
          <ac:chgData name="BROOKS, Jennifer (ROYAL FREE LONDON NHS FOUNDATION TRUST)" userId="S::jennifer.brooks14@nhs.net::c1ac9126-de19-42fd-bd7c-710329fc6225" providerId="AD" clId="Web-{4BC6992B-32B8-FEEE-B5B3-3314342DA1D1}" dt="2023-12-06T08:17:31.268" v="12" actId="20577"/>
          <ac:spMkLst>
            <pc:docMk/>
            <pc:sldMk cId="587119443" sldId="276"/>
            <ac:spMk id="31" creationId="{4CE44113-75C1-80D4-C57B-3DF75E3BF683}"/>
          </ac:spMkLst>
        </pc:spChg>
      </pc:sldChg>
    </pc:docChg>
  </pc:docChgLst>
  <pc:docChgLst>
    <pc:chgData name="BROOKS, Jennifer (ROYAL FREE LONDON NHS FOUNDATION TRUST)" userId="c1ac9126-de19-42fd-bd7c-710329fc6225" providerId="ADAL" clId="{0BB62866-1F93-4C41-A799-6FB83544BDED}"/>
    <pc:docChg chg="addSld modSld">
      <pc:chgData name="BROOKS, Jennifer (ROYAL FREE LONDON NHS FOUNDATION TRUST)" userId="c1ac9126-de19-42fd-bd7c-710329fc6225" providerId="ADAL" clId="{0BB62866-1F93-4C41-A799-6FB83544BDED}" dt="2023-12-04T15:08:50.715" v="0"/>
      <pc:docMkLst>
        <pc:docMk/>
      </pc:docMkLst>
      <pc:sldChg chg="add">
        <pc:chgData name="BROOKS, Jennifer (ROYAL FREE LONDON NHS FOUNDATION TRUST)" userId="c1ac9126-de19-42fd-bd7c-710329fc6225" providerId="ADAL" clId="{0BB62866-1F93-4C41-A799-6FB83544BDED}" dt="2023-12-04T15:08:50.715" v="0"/>
        <pc:sldMkLst>
          <pc:docMk/>
          <pc:sldMk cId="525374734" sldId="2514"/>
        </pc:sldMkLst>
      </pc:sldChg>
      <pc:sldChg chg="add">
        <pc:chgData name="BROOKS, Jennifer (ROYAL FREE LONDON NHS FOUNDATION TRUST)" userId="c1ac9126-de19-42fd-bd7c-710329fc6225" providerId="ADAL" clId="{0BB62866-1F93-4C41-A799-6FB83544BDED}" dt="2023-12-04T15:08:50.715" v="0"/>
        <pc:sldMkLst>
          <pc:docMk/>
          <pc:sldMk cId="590487661" sldId="25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66352-08F3-4218-BD62-521515CAD984}" type="datetimeFigureOut">
              <a:t>12/6/2023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58A5C-99B6-4E60-ABF0-F12A7061476E}" type="slidenum">
              <a:t>‹#›</a:t>
            </a:fld>
            <a:endParaRPr lang="en-GB"/>
          </a:p>
        </p:txBody>
      </p:sp>
    </p:spTree>
    <p:extLst>
      <p:ext uri="{BB962C8B-B14F-4D97-AF65-F5344CB8AC3E}">
        <p14:creationId xmlns:p14="http://schemas.microsoft.com/office/powerpoint/2010/main" val="399140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Lunch will be provided at around 1pm for both of the in person sessions</a:t>
            </a:r>
          </a:p>
          <a:p>
            <a:endParaRPr lang="en-US">
              <a:ea typeface="Calibri"/>
              <a:cs typeface="Calibri"/>
            </a:endParaRPr>
          </a:p>
          <a:p>
            <a:r>
              <a:rPr lang="en-US">
                <a:ea typeface="Calibri"/>
                <a:cs typeface="Calibri"/>
              </a:rPr>
              <a:t>This includes a selection of vegetarian and vegan sourdough sandwiches with crisps as well as a soup of the day option </a:t>
            </a:r>
          </a:p>
          <a:p>
            <a:endParaRPr lang="en-US">
              <a:ea typeface="Calibri"/>
              <a:cs typeface="Calibri"/>
            </a:endParaRPr>
          </a:p>
          <a:p>
            <a:r>
              <a:rPr lang="en-US">
                <a:ea typeface="Calibri"/>
                <a:cs typeface="Calibri"/>
              </a:rPr>
              <a:t>Please let us know before the end of the day today if you have any preferences for any of these options or if you have any concerns </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D6729-C3EA-46B3-8765-9B2AB9E734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88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9229171fb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9229171fb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29229171fb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c806614e9a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t>What do you feel is the state of the evidence? </a:t>
            </a:r>
          </a:p>
        </p:txBody>
      </p:sp>
      <p:sp>
        <p:nvSpPr>
          <p:cNvPr id="735" name="Google Shape;735;gc806614e9a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extLst>
      <p:ext uri="{BB962C8B-B14F-4D97-AF65-F5344CB8AC3E}">
        <p14:creationId xmlns:p14="http://schemas.microsoft.com/office/powerpoint/2010/main" val="185357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Char char="•"/>
            </a:pPr>
            <a:r>
              <a:rPr lang="en-GB" dirty="0"/>
              <a:t>Identify and address strategic evidence needs and establish a cross sector and establish evidence advisory group to oversee this.</a:t>
            </a:r>
          </a:p>
          <a:p>
            <a:pPr marL="171450" indent="-171450">
              <a:lnSpc>
                <a:spcPct val="90000"/>
              </a:lnSpc>
              <a:spcBef>
                <a:spcPts val="1000"/>
              </a:spcBef>
              <a:buChar char="•"/>
            </a:pPr>
            <a:r>
              <a:rPr lang="en-GB" dirty="0"/>
              <a:t>Work alongside the Global Social Prescribing Alliance to develop and expand our International Evidence Collaborative (IEC). Support the IEC to adopt and advance a </a:t>
            </a:r>
            <a:r>
              <a:rPr lang="en-GB" b="1" dirty="0"/>
              <a:t>shared strategic research agenda</a:t>
            </a:r>
            <a:endParaRPr lang="en-GB" dirty="0"/>
          </a:p>
          <a:p>
            <a:pPr marL="171450" indent="-171450">
              <a:lnSpc>
                <a:spcPct val="90000"/>
              </a:lnSpc>
              <a:spcBef>
                <a:spcPts val="1000"/>
              </a:spcBef>
              <a:buChar char="•"/>
            </a:pPr>
            <a:r>
              <a:rPr lang="en-GB" dirty="0"/>
              <a:t>As an evidence based organisation we will continue to ensure that all NASP activity is informed by best available evidence.</a:t>
            </a:r>
          </a:p>
          <a:p>
            <a:endParaRPr lang="en-GB" dirty="0"/>
          </a:p>
        </p:txBody>
      </p:sp>
      <p:sp>
        <p:nvSpPr>
          <p:cNvPr id="4" name="Slide Number Placeholder 3"/>
          <p:cNvSpPr>
            <a:spLocks noGrp="1"/>
          </p:cNvSpPr>
          <p:nvPr>
            <p:ph type="sldNum" sz="quarter" idx="5"/>
          </p:nvPr>
        </p:nvSpPr>
        <p:spPr/>
        <p:txBody>
          <a:bodyPr/>
          <a:lstStyle/>
          <a:p>
            <a:fld id="{6AE4FC01-DA70-1442-90FD-983F2F12613E}" type="slidenum">
              <a:rPr lang="en-US" smtClean="0"/>
              <a:t>8</a:t>
            </a:fld>
            <a:endParaRPr lang="en-US"/>
          </a:p>
        </p:txBody>
      </p:sp>
    </p:spTree>
    <p:extLst>
      <p:ext uri="{BB962C8B-B14F-4D97-AF65-F5344CB8AC3E}">
        <p14:creationId xmlns:p14="http://schemas.microsoft.com/office/powerpoint/2010/main" val="329101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c806614e9a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t>Simple diagram that only represents one of the multiple pathways for people to be connected with activities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200" kern="1200" dirty="0">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kern="1200" dirty="0">
                <a:ea typeface="+mn-ea"/>
                <a:cs typeface="+mn-cs"/>
              </a:rPr>
              <a:t>Even this simple diagram immediately draws out some of the key evidence challenges:</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kern="1200" dirty="0">
                <a:ea typeface="+mn-ea"/>
                <a:cs typeface="+mn-cs"/>
              </a:rPr>
              <a:t>Many stakeholders across multiple sectors. Simply knowing what is out there/who is doing what is an immense task</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kern="1200" dirty="0">
                <a:ea typeface="+mn-ea"/>
                <a:cs typeface="+mn-cs"/>
              </a:rPr>
              <a:t>inconsistent evaluations (different data collected; often disconnected from health data)</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kern="1200" dirty="0">
                <a:ea typeface="+mn-ea"/>
                <a:cs typeface="+mn-cs"/>
              </a:rPr>
              <a:t>Access to NHS data – hidden treasures</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kern="1200" dirty="0">
                <a:ea typeface="+mn-ea"/>
                <a:cs typeface="+mn-cs"/>
              </a:rPr>
              <a:t>Specialist data analysis skills required</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kern="1200" dirty="0">
                <a:ea typeface="+mn-ea"/>
                <a:cs typeface="+mn-cs"/>
              </a:rPr>
              <a:t>Significant methodological challenges  in measuring some benefits of SP (trying to compare a totally different treatment pathway with e.g. trad health interventions)</a:t>
            </a:r>
          </a:p>
        </p:txBody>
      </p:sp>
      <p:sp>
        <p:nvSpPr>
          <p:cNvPr id="735" name="Google Shape;735;gc806614e9a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extLst>
      <p:ext uri="{BB962C8B-B14F-4D97-AF65-F5344CB8AC3E}">
        <p14:creationId xmlns:p14="http://schemas.microsoft.com/office/powerpoint/2010/main" val="277950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c806614e9a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342900">
              <a:buFont typeface="Trebuchet MS" panose="020B0703020202090204" pitchFamily="34" charset="0"/>
              <a:buChar char="-"/>
            </a:pPr>
            <a:r>
              <a:rPr lang="en-GB" sz="1800" kern="100" dirty="0">
                <a:effectLst/>
                <a:latin typeface="Trebuchet MS" panose="020B0703020202090204" pitchFamily="34" charset="0"/>
                <a:ea typeface="Calibri" panose="020F0502020204030204" pitchFamily="34" charset="0"/>
                <a:cs typeface="Times New Roman" panose="02020603050405020304" pitchFamily="18" charset="0"/>
              </a:rPr>
              <a:t>Develop better ways to report on the economic value of social prescribing in the UK </a:t>
            </a:r>
            <a:r>
              <a:rPr lang="en-GB" sz="1800" b="1" kern="100" dirty="0">
                <a:effectLst/>
                <a:latin typeface="Trebuchet MS" panose="020B0703020202090204" pitchFamily="34" charset="0"/>
                <a:ea typeface="Calibri" panose="020F0502020204030204" pitchFamily="34" charset="0"/>
                <a:cs typeface="Times New Roman" panose="02020603050405020304" pitchFamily="18" charset="0"/>
              </a:rPr>
              <a:t>(across all sectors but with focus on expressing value to the health sector in the immediate term)</a:t>
            </a:r>
            <a:r>
              <a:rPr lang="en-GB" sz="1800" kern="100" dirty="0">
                <a:effectLst/>
                <a:latin typeface="Trebuchet MS" panose="020B070302020209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Trebuchet MS" panose="020B070302020209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rebuchet MS" panose="020B0703020202090204" pitchFamily="34" charset="0"/>
              <a:buChar char="-"/>
            </a:pPr>
            <a:r>
              <a:rPr lang="en-GB" sz="1800" kern="100" dirty="0">
                <a:effectLst/>
                <a:latin typeface="Trebuchet MS" panose="020B0703020202090204" pitchFamily="34" charset="0"/>
                <a:ea typeface="Calibri" panose="020F0502020204030204" pitchFamily="34" charset="0"/>
                <a:cs typeface="Times New Roman" panose="02020603050405020304" pitchFamily="18" charset="0"/>
              </a:rPr>
              <a:t>Support Voluntary, Community, Faith and Social Enterprise organisations in the UK to deliver evaluations of social prescribing that are of use to them and to their commissioners </a:t>
            </a:r>
            <a:r>
              <a:rPr lang="en-GB" sz="1800" b="1" kern="100" dirty="0">
                <a:effectLst/>
                <a:latin typeface="Trebuchet MS" panose="020B0703020202090204" pitchFamily="34" charset="0"/>
                <a:ea typeface="Calibri" panose="020F0502020204030204" pitchFamily="34" charset="0"/>
                <a:cs typeface="Times New Roman" panose="02020603050405020304" pitchFamily="18" charset="0"/>
              </a:rPr>
              <a:t>(and that will encourage more consistent evaluation approaches)</a:t>
            </a:r>
            <a:endParaRPr lang="en-GB" sz="1200" dirty="0">
              <a:latin typeface="Tahoma" panose="020B0604030504040204" pitchFamily="34" charset="0"/>
              <a:ea typeface="Times New Roman" panose="02020603050405020304" pitchFamily="18" charset="0"/>
            </a:endParaRPr>
          </a:p>
          <a:p>
            <a:pPr marL="964418">
              <a:lnSpc>
                <a:spcPct val="90000"/>
              </a:lnSpc>
              <a:spcAft>
                <a:spcPts val="844"/>
              </a:spcAft>
            </a:pPr>
            <a:endParaRPr lang="en-GB" sz="1200" dirty="0">
              <a:latin typeface="Tahoma" panose="020B0604030504040204" pitchFamily="34" charset="0"/>
              <a:ea typeface="Times New Roman" panose="02020603050405020304" pitchFamily="18" charset="0"/>
            </a:endParaRPr>
          </a:p>
          <a:p>
            <a:pPr marL="964418">
              <a:lnSpc>
                <a:spcPct val="90000"/>
              </a:lnSpc>
              <a:spcAft>
                <a:spcPts val="844"/>
              </a:spcAft>
            </a:pPr>
            <a:endParaRPr lang="en-GB" sz="1200" dirty="0">
              <a:latin typeface="Tahoma" panose="020B0604030504040204" pitchFamily="34" charset="0"/>
              <a:ea typeface="Times New Roman" panose="02020603050405020304" pitchFamily="18" charset="0"/>
            </a:endParaRPr>
          </a:p>
          <a:p>
            <a:pPr marL="964418">
              <a:lnSpc>
                <a:spcPct val="90000"/>
              </a:lnSpc>
              <a:spcAft>
                <a:spcPts val="844"/>
              </a:spcAft>
            </a:pPr>
            <a:r>
              <a:rPr lang="en-GB" sz="1200" dirty="0">
                <a:latin typeface="Tahoma" panose="020B0604030504040204" pitchFamily="34" charset="0"/>
                <a:ea typeface="Times New Roman" panose="02020603050405020304" pitchFamily="18" charset="0"/>
              </a:rPr>
              <a:t> </a:t>
            </a:r>
            <a:r>
              <a:rPr lang="en-GB" sz="12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The aim is that both these strands of work over the next 3 years will move us towards being able to justify the cost effectiveness of SP and for activity providers to be able to report more easily on key common </a:t>
            </a:r>
            <a:r>
              <a:rPr lang="en-GB" sz="1200" dirty="0">
                <a:latin typeface="Tahoma" panose="020B0604030504040204" pitchFamily="34" charset="0"/>
                <a:ea typeface="Calibri" panose="020F0502020204030204" pitchFamily="34" charset="0"/>
                <a:cs typeface="Times New Roman" panose="02020603050405020304" pitchFamily="18" charset="0"/>
              </a:rPr>
              <a:t>metrics such as w</a:t>
            </a:r>
            <a:r>
              <a:rPr lang="en-GB" sz="1200" dirty="0">
                <a:latin typeface="Tahoma" panose="020B0604030504040204" pitchFamily="34" charset="0"/>
                <a:ea typeface="Times New Roman" panose="02020603050405020304" pitchFamily="18" charset="0"/>
                <a:cs typeface="Times New Roman" panose="02020603050405020304" pitchFamily="18" charset="0"/>
              </a:rPr>
              <a:t>ellbeing</a:t>
            </a:r>
            <a:r>
              <a:rPr lang="en-GB" sz="1200" dirty="0">
                <a:latin typeface="Tahoma" panose="020B0604030504040204" pitchFamily="34" charset="0"/>
                <a:ea typeface="Calibri" panose="020F0502020204030204" pitchFamily="34" charset="0"/>
                <a:cs typeface="Times New Roman" panose="02020603050405020304" pitchFamily="18" charset="0"/>
              </a:rPr>
              <a:t>, v</a:t>
            </a:r>
            <a:r>
              <a:rPr lang="en-GB" sz="1200" dirty="0">
                <a:latin typeface="Tahoma" panose="020B0604030504040204" pitchFamily="34" charset="0"/>
                <a:ea typeface="Times New Roman" panose="02020603050405020304" pitchFamily="18" charset="0"/>
                <a:cs typeface="Times New Roman" panose="02020603050405020304" pitchFamily="18" charset="0"/>
              </a:rPr>
              <a:t>olunteering</a:t>
            </a:r>
            <a:r>
              <a:rPr lang="en-GB" sz="1200" dirty="0">
                <a:latin typeface="Tahoma" panose="020B0604030504040204" pitchFamily="34" charset="0"/>
                <a:ea typeface="Calibri" panose="020F0502020204030204" pitchFamily="34" charset="0"/>
                <a:cs typeface="Times New Roman" panose="02020603050405020304" pitchFamily="18" charset="0"/>
              </a:rPr>
              <a:t>, loneliness, and impact on the health system (</a:t>
            </a:r>
            <a:r>
              <a:rPr lang="en-GB" sz="1200" dirty="0" err="1">
                <a:latin typeface="Tahoma" panose="020B0604030504040204" pitchFamily="34" charset="0"/>
                <a:ea typeface="Calibri" panose="020F0502020204030204" pitchFamily="34" charset="0"/>
                <a:cs typeface="Times New Roman" panose="02020603050405020304" pitchFamily="18" charset="0"/>
              </a:rPr>
              <a:t>eg</a:t>
            </a:r>
            <a:r>
              <a:rPr lang="en-GB" sz="1200" dirty="0">
                <a:latin typeface="Tahoma" panose="020B0604030504040204" pitchFamily="34" charset="0"/>
                <a:ea typeface="Calibri" panose="020F0502020204030204" pitchFamily="34" charset="0"/>
                <a:cs typeface="Times New Roman" panose="02020603050405020304" pitchFamily="18" charset="0"/>
              </a:rPr>
              <a:t> impact on G</a:t>
            </a:r>
            <a:r>
              <a:rPr lang="en-GB" sz="1200" dirty="0">
                <a:latin typeface="Tahoma" panose="020B0604030504040204" pitchFamily="34" charset="0"/>
                <a:ea typeface="Times New Roman" panose="02020603050405020304" pitchFamily="18" charset="0"/>
                <a:cs typeface="Times New Roman" panose="02020603050405020304" pitchFamily="18" charset="0"/>
              </a:rPr>
              <a:t>P appointments, </a:t>
            </a:r>
            <a:r>
              <a:rPr lang="en-GB" sz="1200" dirty="0">
                <a:latin typeface="Tahoma" panose="020B0604030504040204" pitchFamily="34" charset="0"/>
                <a:ea typeface="Calibri" panose="020F0502020204030204" pitchFamily="34" charset="0"/>
                <a:cs typeface="Times New Roman" panose="02020603050405020304" pitchFamily="18" charset="0"/>
              </a:rPr>
              <a:t>p</a:t>
            </a:r>
            <a:r>
              <a:rPr lang="en-GB" sz="1200" dirty="0">
                <a:latin typeface="Tahoma" panose="020B0604030504040204" pitchFamily="34" charset="0"/>
                <a:ea typeface="Times New Roman" panose="02020603050405020304" pitchFamily="18" charset="0"/>
                <a:cs typeface="Times New Roman" panose="02020603050405020304" pitchFamily="18" charset="0"/>
              </a:rPr>
              <a:t>harma prescribing , A&amp;E attendances</a:t>
            </a:r>
            <a:r>
              <a:rPr lang="en-GB" sz="1200" dirty="0">
                <a:latin typeface="Tahoma" panose="020B0604030504040204" pitchFamily="34" charset="0"/>
                <a:ea typeface="Calibri" panose="020F0502020204030204" pitchFamily="34" charset="0"/>
                <a:cs typeface="Times New Roman" panose="02020603050405020304" pitchFamily="18" charset="0"/>
              </a:rPr>
              <a:t>). </a:t>
            </a:r>
            <a:r>
              <a:rPr lang="en-GB" sz="1200" dirty="0">
                <a:latin typeface="Tahoma" panose="020B0604030504040204" pitchFamily="34" charset="0"/>
                <a:ea typeface="Times New Roman" panose="02020603050405020304" pitchFamily="18" charset="0"/>
                <a:cs typeface="Times New Roman" panose="02020603050405020304" pitchFamily="18" charset="0"/>
              </a:rPr>
              <a:t> </a:t>
            </a:r>
          </a:p>
          <a:p>
            <a:pPr marL="964418">
              <a:lnSpc>
                <a:spcPct val="90000"/>
              </a:lnSpc>
              <a:spcAft>
                <a:spcPts val="844"/>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64418">
              <a:lnSpc>
                <a:spcPct val="90000"/>
              </a:lnSpc>
              <a:spcAft>
                <a:spcPts val="844"/>
              </a:spcAft>
            </a:pPr>
            <a:r>
              <a:rPr lang="en-GB" sz="12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These 2 pieces of work are intimately linked, as justifying the value/cost effectiveness of SP will rely on more effective evaluation of the costs of delivering SP activities by the VCFSE sector.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723313">
              <a:lnSpc>
                <a:spcPct val="90000"/>
              </a:lnSpc>
            </a:pPr>
            <a:endParaRPr lang="en-GB" sz="1200" dirty="0">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735" name="Google Shape;735;gc806614e9a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extLst>
      <p:ext uri="{BB962C8B-B14F-4D97-AF65-F5344CB8AC3E}">
        <p14:creationId xmlns:p14="http://schemas.microsoft.com/office/powerpoint/2010/main" val="224964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E4FC01-DA70-1442-90FD-983F2F12613E}" type="slidenum">
              <a:rPr lang="en-US" smtClean="0"/>
              <a:t>11</a:t>
            </a:fld>
            <a:endParaRPr lang="en-US"/>
          </a:p>
        </p:txBody>
      </p:sp>
    </p:spTree>
    <p:extLst>
      <p:ext uri="{BB962C8B-B14F-4D97-AF65-F5344CB8AC3E}">
        <p14:creationId xmlns:p14="http://schemas.microsoft.com/office/powerpoint/2010/main" val="325137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c806614e9a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5" name="Google Shape;735;gc806614e9a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extLst>
      <p:ext uri="{BB962C8B-B14F-4D97-AF65-F5344CB8AC3E}">
        <p14:creationId xmlns:p14="http://schemas.microsoft.com/office/powerpoint/2010/main" val="292958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t>29</a:t>
            </a:fld>
            <a:endParaRPr lang="en-US"/>
          </a:p>
        </p:txBody>
      </p:sp>
    </p:spTree>
    <p:extLst>
      <p:ext uri="{BB962C8B-B14F-4D97-AF65-F5344CB8AC3E}">
        <p14:creationId xmlns:p14="http://schemas.microsoft.com/office/powerpoint/2010/main" val="131482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40949-47EF-CE52-5DEC-732A2146FEC9}"/>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Text Placeholder 9">
            <a:extLst>
              <a:ext uri="{FF2B5EF4-FFF2-40B4-BE49-F238E27FC236}">
                <a16:creationId xmlns:a16="http://schemas.microsoft.com/office/drawing/2014/main" id="{845DBB40-A2F8-5948-BD82-8EF32BA0184E}"/>
              </a:ext>
            </a:extLst>
          </p:cNvPr>
          <p:cNvSpPr>
            <a:spLocks noGrp="1"/>
          </p:cNvSpPr>
          <p:nvPr>
            <p:ph type="body" sz="quarter" idx="10" hasCustomPrompt="1"/>
          </p:nvPr>
        </p:nvSpPr>
        <p:spPr>
          <a:xfrm>
            <a:off x="722662" y="2303959"/>
            <a:ext cx="3847745" cy="2312646"/>
          </a:xfrm>
          <a:prstGeom prst="rect">
            <a:avLst/>
          </a:prstGeom>
        </p:spPr>
        <p:txBody>
          <a:bodyPr anchor="ctr"/>
          <a:lstStyle>
            <a:lvl1pPr marL="0" indent="0" algn="l" defTabSz="914400" rtl="0" eaLnBrk="1" latinLnBrk="0" hangingPunct="1">
              <a:lnSpc>
                <a:spcPct val="100000"/>
              </a:lnSpc>
              <a:buNone/>
              <a:defRPr lang="en-GB" sz="32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section break title</a:t>
            </a:r>
          </a:p>
        </p:txBody>
      </p:sp>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7" name="Picture 6" descr="A blue and white logo&#10;&#10;Description automatically generated with low confidence">
            <a:extLst>
              <a:ext uri="{FF2B5EF4-FFF2-40B4-BE49-F238E27FC236}">
                <a16:creationId xmlns:a16="http://schemas.microsoft.com/office/drawing/2014/main" id="{A13185B3-45C6-0E93-5B61-D8D66D549347}"/>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09066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with Boxed Content and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2" y="2"/>
            <a:ext cx="1833975" cy="826527"/>
          </a:xfrm>
          <a:prstGeom prst="rect">
            <a:avLst/>
          </a:prstGeom>
        </p:spPr>
      </p:pic>
      <p:sp>
        <p:nvSpPr>
          <p:cNvPr id="12" name="Text Placeholder 9">
            <a:extLst>
              <a:ext uri="{FF2B5EF4-FFF2-40B4-BE49-F238E27FC236}">
                <a16:creationId xmlns:a16="http://schemas.microsoft.com/office/drawing/2014/main" id="{8C71D8C3-BC2C-70F6-229B-814C4F90991B}"/>
              </a:ext>
            </a:extLst>
          </p:cNvPr>
          <p:cNvSpPr>
            <a:spLocks noGrp="1"/>
          </p:cNvSpPr>
          <p:nvPr>
            <p:ph type="body" sz="quarter" idx="11" hasCustomPrompt="1"/>
          </p:nvPr>
        </p:nvSpPr>
        <p:spPr>
          <a:xfrm>
            <a:off x="762701" y="1855464"/>
            <a:ext cx="3401795"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5" name="Text Placeholder 9">
            <a:extLst>
              <a:ext uri="{FF2B5EF4-FFF2-40B4-BE49-F238E27FC236}">
                <a16:creationId xmlns:a16="http://schemas.microsoft.com/office/drawing/2014/main" id="{CC6C6890-48DB-B5A8-C812-E3932C762EE3}"/>
              </a:ext>
            </a:extLst>
          </p:cNvPr>
          <p:cNvSpPr>
            <a:spLocks noGrp="1"/>
          </p:cNvSpPr>
          <p:nvPr>
            <p:ph type="body" sz="quarter" idx="12" hasCustomPrompt="1"/>
          </p:nvPr>
        </p:nvSpPr>
        <p:spPr>
          <a:xfrm>
            <a:off x="4363341" y="1855464"/>
            <a:ext cx="3401795"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6" name="Rectangle 5">
            <a:extLst>
              <a:ext uri="{FF2B5EF4-FFF2-40B4-BE49-F238E27FC236}">
                <a16:creationId xmlns:a16="http://schemas.microsoft.com/office/drawing/2014/main" id="{F4933056-8F79-6F11-9AE8-7983D63273FD}"/>
              </a:ext>
            </a:extLst>
          </p:cNvPr>
          <p:cNvSpPr/>
          <p:nvPr userDrawn="1"/>
        </p:nvSpPr>
        <p:spPr>
          <a:xfrm>
            <a:off x="8129442"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9">
            <a:extLst>
              <a:ext uri="{FF2B5EF4-FFF2-40B4-BE49-F238E27FC236}">
                <a16:creationId xmlns:a16="http://schemas.microsoft.com/office/drawing/2014/main" id="{48D95814-5533-ED9A-ED6A-E3FC4EFDFBC3}"/>
              </a:ext>
            </a:extLst>
          </p:cNvPr>
          <p:cNvSpPr>
            <a:spLocks noGrp="1"/>
          </p:cNvSpPr>
          <p:nvPr>
            <p:ph type="body" sz="quarter" idx="13" hasCustomPrompt="1"/>
          </p:nvPr>
        </p:nvSpPr>
        <p:spPr>
          <a:xfrm>
            <a:off x="8328288" y="1855463"/>
            <a:ext cx="2822933"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b="1" kern="1200" dirty="0">
                <a:solidFill>
                  <a:srgbClr val="005EB8"/>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9" name="Freeform 8">
            <a:extLst>
              <a:ext uri="{FF2B5EF4-FFF2-40B4-BE49-F238E27FC236}">
                <a16:creationId xmlns:a16="http://schemas.microsoft.com/office/drawing/2014/main" id="{FE4B0C10-C8B4-FE3D-5E03-3EDBD8991B5D}"/>
              </a:ext>
            </a:extLst>
          </p:cNvPr>
          <p:cNvSpPr/>
          <p:nvPr userDrawn="1"/>
        </p:nvSpPr>
        <p:spPr>
          <a:xfrm rot="18900000">
            <a:off x="5425801" y="3610762"/>
            <a:ext cx="2727819" cy="267447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rgbClr val="E8EDEE"/>
              </a:solidFill>
            </a:endParaRPr>
          </a:p>
        </p:txBody>
      </p:sp>
      <p:sp>
        <p:nvSpPr>
          <p:cNvPr id="11" name="Text Placeholder 9">
            <a:extLst>
              <a:ext uri="{FF2B5EF4-FFF2-40B4-BE49-F238E27FC236}">
                <a16:creationId xmlns:a16="http://schemas.microsoft.com/office/drawing/2014/main" id="{C9A80300-33C2-E5B7-5EC8-A3623CA7D4BF}"/>
              </a:ext>
            </a:extLst>
          </p:cNvPr>
          <p:cNvSpPr>
            <a:spLocks noGrp="1"/>
          </p:cNvSpPr>
          <p:nvPr>
            <p:ph type="body" sz="quarter" idx="14" hasCustomPrompt="1"/>
          </p:nvPr>
        </p:nvSpPr>
        <p:spPr>
          <a:xfrm>
            <a:off x="762701" y="770773"/>
            <a:ext cx="4801043" cy="728827"/>
          </a:xfrm>
          <a:prstGeom prst="rect">
            <a:avLst/>
          </a:prstGeom>
        </p:spPr>
        <p:txBody>
          <a:bodyPr/>
          <a:lstStyle>
            <a:lvl1pPr marL="0" indent="0" algn="l" defTabSz="914377"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20116A75-09D3-042B-2A63-274057DF4A8B}"/>
              </a:ext>
            </a:extLst>
          </p:cNvPr>
          <p:cNvPicPr>
            <a:picLocks noChangeAspect="1"/>
          </p:cNvPicPr>
          <p:nvPr userDrawn="1"/>
        </p:nvPicPr>
        <p:blipFill>
          <a:blip r:embed="rId3"/>
          <a:stretch>
            <a:fillRect/>
          </a:stretch>
        </p:blipFill>
        <p:spPr>
          <a:xfrm>
            <a:off x="11053381" y="257132"/>
            <a:ext cx="781273" cy="315561"/>
          </a:xfrm>
          <a:prstGeom prst="rect">
            <a:avLst/>
          </a:prstGeom>
        </p:spPr>
      </p:pic>
    </p:spTree>
    <p:extLst>
      <p:ext uri="{BB962C8B-B14F-4D97-AF65-F5344CB8AC3E}">
        <p14:creationId xmlns:p14="http://schemas.microsoft.com/office/powerpoint/2010/main" val="3044829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C5563-73EF-6BFB-B463-3B8F479D3894}"/>
              </a:ext>
            </a:extLst>
          </p:cNvPr>
          <p:cNvSpPr/>
          <p:nvPr userDrawn="1"/>
        </p:nvSpPr>
        <p:spPr>
          <a:xfrm>
            <a:off x="6508376" y="1547447"/>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2" y="2"/>
            <a:ext cx="1833975" cy="826527"/>
          </a:xfrm>
          <a:prstGeom prst="rect">
            <a:avLst/>
          </a:prstGeom>
        </p:spPr>
      </p:pic>
      <p:sp>
        <p:nvSpPr>
          <p:cNvPr id="26" name="Text Placeholder 9">
            <a:extLst>
              <a:ext uri="{FF2B5EF4-FFF2-40B4-BE49-F238E27FC236}">
                <a16:creationId xmlns:a16="http://schemas.microsoft.com/office/drawing/2014/main" id="{52D84864-883F-4F04-E71C-8B6F73A8BD27}"/>
              </a:ext>
            </a:extLst>
          </p:cNvPr>
          <p:cNvSpPr>
            <a:spLocks noGrp="1"/>
          </p:cNvSpPr>
          <p:nvPr>
            <p:ph type="body" sz="quarter" idx="13" hasCustomPrompt="1"/>
          </p:nvPr>
        </p:nvSpPr>
        <p:spPr>
          <a:xfrm>
            <a:off x="762701" y="770773"/>
            <a:ext cx="4801043" cy="728827"/>
          </a:xfrm>
          <a:prstGeom prst="rect">
            <a:avLst/>
          </a:prstGeom>
        </p:spPr>
        <p:txBody>
          <a:bodyPr/>
          <a:lstStyle>
            <a:lvl1pPr marL="0" indent="0" algn="l" defTabSz="914377"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7" name="Text Placeholder 9">
            <a:extLst>
              <a:ext uri="{FF2B5EF4-FFF2-40B4-BE49-F238E27FC236}">
                <a16:creationId xmlns:a16="http://schemas.microsoft.com/office/drawing/2014/main" id="{B8E8A844-8A2D-DA61-14FA-E13A7ECFB01A}"/>
              </a:ext>
            </a:extLst>
          </p:cNvPr>
          <p:cNvSpPr>
            <a:spLocks noGrp="1"/>
          </p:cNvSpPr>
          <p:nvPr>
            <p:ph type="body" sz="quarter" idx="11" hasCustomPrompt="1"/>
          </p:nvPr>
        </p:nvSpPr>
        <p:spPr>
          <a:xfrm>
            <a:off x="762701" y="1855464"/>
            <a:ext cx="4804979"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9" name="Text Placeholder 9">
            <a:extLst>
              <a:ext uri="{FF2B5EF4-FFF2-40B4-BE49-F238E27FC236}">
                <a16:creationId xmlns:a16="http://schemas.microsoft.com/office/drawing/2014/main" id="{7C83BD7D-449E-1ECB-DEE5-3EA7F77B5DB6}"/>
              </a:ext>
            </a:extLst>
          </p:cNvPr>
          <p:cNvSpPr>
            <a:spLocks noGrp="1"/>
          </p:cNvSpPr>
          <p:nvPr>
            <p:ph type="body" sz="quarter" idx="15" hasCustomPrompt="1"/>
          </p:nvPr>
        </p:nvSpPr>
        <p:spPr>
          <a:xfrm>
            <a:off x="6822874" y="1855463"/>
            <a:ext cx="4239137" cy="1060683"/>
          </a:xfrm>
          <a:prstGeom prst="rect">
            <a:avLst/>
          </a:prstGeom>
        </p:spPr>
        <p:txBody>
          <a:bodyPr/>
          <a:lstStyle>
            <a:lvl1pPr marL="0" indent="0" algn="l" defTabSz="914377" rtl="0" eaLnBrk="1" latinLnBrk="0" hangingPunct="1">
              <a:lnSpc>
                <a:spcPct val="100000"/>
              </a:lnSpc>
              <a:spcBef>
                <a:spcPts val="0"/>
              </a:spcBef>
              <a:spcAft>
                <a:spcPts val="900"/>
              </a:spcAft>
              <a:buNone/>
              <a:defRPr lang="en-GB" sz="1200" b="1" kern="1200" dirty="0">
                <a:solidFill>
                  <a:schemeClr val="bg1"/>
                </a:solidFill>
                <a:effectLst/>
                <a:latin typeface="Arial" panose="020B0604020202020204" pitchFamily="34" charset="0"/>
                <a:ea typeface="+mn-ea"/>
                <a:cs typeface="+mn-cs"/>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3" name="Picture 2" descr="A blue and white logo&#10;&#10;Description automatically generated with low confidence">
            <a:extLst>
              <a:ext uri="{FF2B5EF4-FFF2-40B4-BE49-F238E27FC236}">
                <a16:creationId xmlns:a16="http://schemas.microsoft.com/office/drawing/2014/main" id="{9DA01378-0687-B537-6B3A-4EE21F0AE68C}"/>
              </a:ext>
            </a:extLst>
          </p:cNvPr>
          <p:cNvPicPr>
            <a:picLocks noChangeAspect="1"/>
          </p:cNvPicPr>
          <p:nvPr userDrawn="1"/>
        </p:nvPicPr>
        <p:blipFill>
          <a:blip r:embed="rId3"/>
          <a:stretch>
            <a:fillRect/>
          </a:stretch>
        </p:blipFill>
        <p:spPr>
          <a:xfrm>
            <a:off x="11053381" y="257132"/>
            <a:ext cx="781273" cy="315561"/>
          </a:xfrm>
          <a:prstGeom prst="rect">
            <a:avLst/>
          </a:prstGeom>
        </p:spPr>
      </p:pic>
    </p:spTree>
    <p:extLst>
      <p:ext uri="{BB962C8B-B14F-4D97-AF65-F5344CB8AC3E}">
        <p14:creationId xmlns:p14="http://schemas.microsoft.com/office/powerpoint/2010/main" val="3877893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7D2B0-26B8-D916-A727-D6E601FBC874}"/>
              </a:ext>
            </a:extLst>
          </p:cNvPr>
          <p:cNvSpPr/>
          <p:nvPr userDrawn="1"/>
        </p:nvSpPr>
        <p:spPr>
          <a:xfrm>
            <a:off x="0" y="0"/>
            <a:ext cx="12192000" cy="6858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Arial" panose="020B0604020202020204" pitchFamily="34" charset="0"/>
            </a:endParaRPr>
          </a:p>
        </p:txBody>
      </p:sp>
      <p:pic>
        <p:nvPicPr>
          <p:cNvPr id="13" name="Picture 12">
            <a:extLst>
              <a:ext uri="{FF2B5EF4-FFF2-40B4-BE49-F238E27FC236}">
                <a16:creationId xmlns:a16="http://schemas.microsoft.com/office/drawing/2014/main" id="{2441CF6A-819F-A552-6CBD-D2EB3E2FEE07}"/>
              </a:ext>
            </a:extLst>
          </p:cNvPr>
          <p:cNvPicPr>
            <a:picLocks noChangeAspect="1"/>
          </p:cNvPicPr>
          <p:nvPr userDrawn="1"/>
        </p:nvPicPr>
        <p:blipFill rotWithShape="1">
          <a:blip r:embed="rId2"/>
          <a:srcRect l="14047" t="31223" r="63920" b="31161"/>
          <a:stretch/>
        </p:blipFill>
        <p:spPr>
          <a:xfrm>
            <a:off x="-1" y="1761566"/>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ChangeAspect="1"/>
          </p:cNvPicPr>
          <p:nvPr userDrawn="1"/>
        </p:nvPicPr>
        <p:blipFill rotWithShape="1">
          <a:blip r:embed="rId2"/>
          <a:srcRect l="36412"/>
          <a:stretch/>
        </p:blipFill>
        <p:spPr>
          <a:xfrm>
            <a:off x="7022307" y="1008992"/>
            <a:ext cx="3446911" cy="2442971"/>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7" y="3024980"/>
            <a:ext cx="3782647"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071E552-2F02-078D-89BC-C9AA8F32CD1F}"/>
              </a:ext>
            </a:extLst>
          </p:cNvPr>
          <p:cNvSpPr>
            <a:spLocks noGrp="1"/>
          </p:cNvSpPr>
          <p:nvPr>
            <p:ph type="body" sz="quarter" idx="10" hasCustomPrompt="1"/>
          </p:nvPr>
        </p:nvSpPr>
        <p:spPr>
          <a:xfrm>
            <a:off x="7085728" y="3318373"/>
            <a:ext cx="3847745" cy="791513"/>
          </a:xfrm>
          <a:prstGeom prst="rect">
            <a:avLst/>
          </a:prstGeom>
        </p:spPr>
        <p:txBody>
          <a:bodyPr/>
          <a:lstStyle>
            <a:lvl1pPr marL="0" indent="0" algn="l" defTabSz="914377" rtl="0" eaLnBrk="1" latinLnBrk="0" hangingPunct="1">
              <a:lnSpc>
                <a:spcPct val="100000"/>
              </a:lnSpc>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6" y="5039397"/>
            <a:ext cx="3847745" cy="791513"/>
          </a:xfrm>
          <a:prstGeom prst="rect">
            <a:avLst/>
          </a:prstGeom>
        </p:spPr>
        <p:txBody>
          <a:bodyPr/>
          <a:lstStyle>
            <a:lvl1pPr marL="0" indent="0" algn="l" defTabSz="914377"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377"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377"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06/12/2023</a:t>
            </a:fld>
            <a:endParaRPr lang="en-GB"/>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34528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23" name="Text Placeholder 9">
            <a:extLst>
              <a:ext uri="{FF2B5EF4-FFF2-40B4-BE49-F238E27FC236}">
                <a16:creationId xmlns:a16="http://schemas.microsoft.com/office/drawing/2014/main" id="{539349A7-3600-9FFB-8C40-20E7A1FEB26E}"/>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4" name="Text Placeholder 9">
            <a:extLst>
              <a:ext uri="{FF2B5EF4-FFF2-40B4-BE49-F238E27FC236}">
                <a16:creationId xmlns:a16="http://schemas.microsoft.com/office/drawing/2014/main" id="{D14129A5-2E4B-FEF3-A1FC-7B642ECA12F5}"/>
              </a:ext>
            </a:extLst>
          </p:cNvPr>
          <p:cNvSpPr>
            <a:spLocks noGrp="1"/>
          </p:cNvSpPr>
          <p:nvPr>
            <p:ph type="body" sz="quarter" idx="12" hasCustomPrompt="1"/>
          </p:nvPr>
        </p:nvSpPr>
        <p:spPr>
          <a:xfrm>
            <a:off x="62484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6" name="Text Placeholder 9">
            <a:extLst>
              <a:ext uri="{FF2B5EF4-FFF2-40B4-BE49-F238E27FC236}">
                <a16:creationId xmlns:a16="http://schemas.microsoft.com/office/drawing/2014/main" id="{52D84864-883F-4F04-E71C-8B6F73A8BD27}"/>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5CB23F4D-29D5-C5FD-8472-19CA83EFB5A8}"/>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9395646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 Section Title Page">
  <p:cSld name="Sub Section Title Page">
    <p:spTree>
      <p:nvGrpSpPr>
        <p:cNvPr id="1" name="Shape 25"/>
        <p:cNvGrpSpPr/>
        <p:nvPr/>
      </p:nvGrpSpPr>
      <p:grpSpPr>
        <a:xfrm>
          <a:off x="0" y="0"/>
          <a:ext cx="0" cy="0"/>
          <a:chOff x="0" y="0"/>
          <a:chExt cx="0" cy="0"/>
        </a:xfrm>
      </p:grpSpPr>
      <p:sp>
        <p:nvSpPr>
          <p:cNvPr id="26" name="Google Shape;26;p32"/>
          <p:cNvSpPr txBox="1">
            <a:spLocks noGrp="1"/>
          </p:cNvSpPr>
          <p:nvPr>
            <p:ph type="body" idx="1"/>
          </p:nvPr>
        </p:nvSpPr>
        <p:spPr>
          <a:xfrm>
            <a:off x="838200" y="2998381"/>
            <a:ext cx="10515600" cy="281762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2E3A4D"/>
              </a:buClr>
              <a:buSzPts val="2000"/>
              <a:buChar char="•"/>
              <a:defRPr>
                <a:solidFill>
                  <a:srgbClr val="2E3A4D"/>
                </a:solidFill>
              </a:defRPr>
            </a:lvl1pPr>
            <a:lvl2pPr marL="914400" lvl="1" indent="-355600" algn="l">
              <a:lnSpc>
                <a:spcPct val="90000"/>
              </a:lnSpc>
              <a:spcBef>
                <a:spcPts val="500"/>
              </a:spcBef>
              <a:spcAft>
                <a:spcPts val="0"/>
              </a:spcAft>
              <a:buClr>
                <a:srgbClr val="2E3A4D"/>
              </a:buClr>
              <a:buSzPts val="2000"/>
              <a:buChar char="•"/>
              <a:defRPr>
                <a:solidFill>
                  <a:srgbClr val="2E3A4D"/>
                </a:solidFill>
              </a:defRPr>
            </a:lvl2pPr>
            <a:lvl3pPr marL="1371600" lvl="2" indent="-355600" algn="l">
              <a:lnSpc>
                <a:spcPct val="90000"/>
              </a:lnSpc>
              <a:spcBef>
                <a:spcPts val="500"/>
              </a:spcBef>
              <a:spcAft>
                <a:spcPts val="0"/>
              </a:spcAft>
              <a:buClr>
                <a:srgbClr val="2E3A4D"/>
              </a:buClr>
              <a:buSzPts val="2000"/>
              <a:buChar char="•"/>
              <a:defRPr>
                <a:solidFill>
                  <a:srgbClr val="2E3A4D"/>
                </a:solidFill>
              </a:defRPr>
            </a:lvl3pPr>
            <a:lvl4pPr marL="1828800" lvl="3" indent="-355600" algn="l">
              <a:lnSpc>
                <a:spcPct val="90000"/>
              </a:lnSpc>
              <a:spcBef>
                <a:spcPts val="500"/>
              </a:spcBef>
              <a:spcAft>
                <a:spcPts val="0"/>
              </a:spcAft>
              <a:buClr>
                <a:srgbClr val="2E3A4D"/>
              </a:buClr>
              <a:buSzPts val="2000"/>
              <a:buChar char="•"/>
              <a:defRPr>
                <a:solidFill>
                  <a:srgbClr val="2E3A4D"/>
                </a:solidFill>
              </a:defRPr>
            </a:lvl4pPr>
            <a:lvl5pPr marL="2286000" lvl="4" indent="-355600" algn="l">
              <a:lnSpc>
                <a:spcPct val="90000"/>
              </a:lnSpc>
              <a:spcBef>
                <a:spcPts val="500"/>
              </a:spcBef>
              <a:spcAft>
                <a:spcPts val="0"/>
              </a:spcAft>
              <a:buClr>
                <a:srgbClr val="2E3A4D"/>
              </a:buClr>
              <a:buSzPts val="2000"/>
              <a:buChar char="•"/>
              <a:defRPr>
                <a:solidFill>
                  <a:srgbClr val="2E3A4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2"/>
          <p:cNvSpPr txBox="1">
            <a:spLocks noGrp="1"/>
          </p:cNvSpPr>
          <p:nvPr>
            <p:ph type="title"/>
          </p:nvPr>
        </p:nvSpPr>
        <p:spPr>
          <a:xfrm>
            <a:off x="838200" y="1548733"/>
            <a:ext cx="10515600" cy="1258262"/>
          </a:xfrm>
          <a:prstGeom prst="rect">
            <a:avLst/>
          </a:prstGeom>
          <a:solidFill>
            <a:schemeClr val="lt1"/>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F4D8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2"/>
          <p:cNvPicPr preferRelativeResize="0"/>
          <p:nvPr/>
        </p:nvPicPr>
        <p:blipFill rotWithShape="1">
          <a:blip r:embed="rId2">
            <a:alphaModFix amt="20000"/>
          </a:blip>
          <a:srcRect/>
          <a:stretch/>
        </p:blipFill>
        <p:spPr>
          <a:xfrm>
            <a:off x="6260466" y="0"/>
            <a:ext cx="5931534" cy="3923414"/>
          </a:xfrm>
          <a:prstGeom prst="rect">
            <a:avLst/>
          </a:prstGeom>
          <a:noFill/>
          <a:ln>
            <a:noFill/>
          </a:ln>
        </p:spPr>
      </p:pic>
      <p:sp>
        <p:nvSpPr>
          <p:cNvPr id="29" name="Google Shape;29;p32"/>
          <p:cNvSpPr txBox="1">
            <a:spLocks noGrp="1"/>
          </p:cNvSpPr>
          <p:nvPr>
            <p:ph type="ftr" idx="11"/>
          </p:nvPr>
        </p:nvSpPr>
        <p:spPr>
          <a:xfrm>
            <a:off x="136456" y="6356350"/>
            <a:ext cx="801694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9312344" y="6260653"/>
            <a:ext cx="2743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GB"/>
              <a:t>Page </a:t>
            </a:r>
            <a:fld id="{00000000-1234-1234-1234-123412341234}" type="slidenum">
              <a:rPr lang="en-GB"/>
              <a:t>‹#›</a:t>
            </a:fld>
            <a:endParaRPr sz="1000"/>
          </a:p>
        </p:txBody>
      </p:sp>
    </p:spTree>
    <p:extLst>
      <p:ext uri="{BB962C8B-B14F-4D97-AF65-F5344CB8AC3E}">
        <p14:creationId xmlns:p14="http://schemas.microsoft.com/office/powerpoint/2010/main" val="174381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34794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10B5-6928-0C0F-758A-71B7835A5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EA8102-2265-6D2E-A488-D7D57A2EA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11F177-25C8-330F-9D56-E4D32BD86643}"/>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5" name="Footer Placeholder 4">
            <a:extLst>
              <a:ext uri="{FF2B5EF4-FFF2-40B4-BE49-F238E27FC236}">
                <a16:creationId xmlns:a16="http://schemas.microsoft.com/office/drawing/2014/main" id="{D9E65144-9994-A2FA-1713-5ACA95CF4A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548D0-CA51-B09A-8BB4-8D91BB64B89C}"/>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314219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6D34-4772-2D71-6CD0-25CB51B728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61F36D-A0A0-6087-BD8D-C1F91DEE8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06E06-B4BC-1F69-49A6-0BC53EAB7556}"/>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5" name="Footer Placeholder 4">
            <a:extLst>
              <a:ext uri="{FF2B5EF4-FFF2-40B4-BE49-F238E27FC236}">
                <a16:creationId xmlns:a16="http://schemas.microsoft.com/office/drawing/2014/main" id="{7C1E1639-D6AD-7DDE-55E9-3F74C782AA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48028-F817-A89F-7564-897A6393D3DE}"/>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58824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D41E-4E10-9ACA-664C-52070CD10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0064F9-965E-0AAD-B8CB-34F7C21FA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B6BC3-9004-C7F6-E5D0-4340903136C4}"/>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5" name="Footer Placeholder 4">
            <a:extLst>
              <a:ext uri="{FF2B5EF4-FFF2-40B4-BE49-F238E27FC236}">
                <a16:creationId xmlns:a16="http://schemas.microsoft.com/office/drawing/2014/main" id="{6544B7D9-23FB-3788-5F57-99DB0134EE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FB6CA0-BFF3-BEA1-B9FA-DA2C9957689D}"/>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586579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3B19-E08B-3460-C94E-5FDA85B2B8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1D82F6-2E51-CE71-5627-96788BE3B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CF00B7-450B-D497-2DB6-B58C27AB7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97A20F-FA38-5B95-4725-57C04346B56E}"/>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6" name="Footer Placeholder 5">
            <a:extLst>
              <a:ext uri="{FF2B5EF4-FFF2-40B4-BE49-F238E27FC236}">
                <a16:creationId xmlns:a16="http://schemas.microsoft.com/office/drawing/2014/main" id="{2BC5A8EF-FE6F-6D9B-C72C-6821CC4524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AEFED-FE6C-E651-30DE-7BD2AF192976}"/>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1651790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F6FB-22E2-60C4-F769-4DE1B58F22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AF3FDF-B21D-0AAB-C28B-2CD828BE7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3CCEDD-39E3-4453-3C76-14EC689898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DFA352-F557-E0CC-68BA-C17B5BDCA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7E8D-4680-ADC9-8353-7924AE6F8D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73ECFB-3E98-264E-9E85-5290B42DE45C}"/>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8" name="Footer Placeholder 7">
            <a:extLst>
              <a:ext uri="{FF2B5EF4-FFF2-40B4-BE49-F238E27FC236}">
                <a16:creationId xmlns:a16="http://schemas.microsoft.com/office/drawing/2014/main" id="{B0E3AF8E-183C-9020-8A3D-06889FE3D2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97AA00-8E19-F98C-C989-E90CA9DA721A}"/>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337839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E9B8-23BA-6C2B-596E-363DC72F71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84170A-0608-F793-575E-E9F1AA1356BA}"/>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4" name="Footer Placeholder 3">
            <a:extLst>
              <a:ext uri="{FF2B5EF4-FFF2-40B4-BE49-F238E27FC236}">
                <a16:creationId xmlns:a16="http://schemas.microsoft.com/office/drawing/2014/main" id="{BCB98115-8A19-0C63-A809-2911E48D4A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C3E586-8BA3-8C9B-F845-C9663D0534D8}"/>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2191837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15A25-69B3-67AD-F507-1A42966B76B2}"/>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3" name="Footer Placeholder 2">
            <a:extLst>
              <a:ext uri="{FF2B5EF4-FFF2-40B4-BE49-F238E27FC236}">
                <a16:creationId xmlns:a16="http://schemas.microsoft.com/office/drawing/2014/main" id="{1A95E8A2-420D-6C7A-668B-9B5285E46B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DFB9B8-3D0B-9DF0-3161-C8124A2328BB}"/>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11445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6AFF-A2F5-1FD1-35F9-FBAEE3E25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FB7657-7F0E-49BF-BB79-2138EB0CC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B43EC5-62B1-5734-5CBF-905F46C5C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777F4-9A4B-CA26-40AF-A6E19073D6E5}"/>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6" name="Footer Placeholder 5">
            <a:extLst>
              <a:ext uri="{FF2B5EF4-FFF2-40B4-BE49-F238E27FC236}">
                <a16:creationId xmlns:a16="http://schemas.microsoft.com/office/drawing/2014/main" id="{9706C268-3686-0D33-B016-A16E3BEA20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C955D-4626-930A-3673-CEC22B3CAB00}"/>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206785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3EC0-CA7C-63BD-EC91-CD9CCE120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DFB576-6B8E-1604-7DB1-CE7470D37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80C3A4-151D-67EE-7FEB-CF2A4DEF8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89A95-BC54-F5EE-4B1E-FDD0AD9AFDF1}"/>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6" name="Footer Placeholder 5">
            <a:extLst>
              <a:ext uri="{FF2B5EF4-FFF2-40B4-BE49-F238E27FC236}">
                <a16:creationId xmlns:a16="http://schemas.microsoft.com/office/drawing/2014/main" id="{F76129AC-7387-F376-751C-05377AD2D8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D913B-880C-2C3D-E7F2-6888930A0B8B}"/>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1713782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11D5-D7AC-CEB6-DC16-43F64CE02C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9C9E0-2A41-0FA8-CCB0-E761DF9A1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2AF8B-7CFC-8CE0-4F19-A456323A0591}"/>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5" name="Footer Placeholder 4">
            <a:extLst>
              <a:ext uri="{FF2B5EF4-FFF2-40B4-BE49-F238E27FC236}">
                <a16:creationId xmlns:a16="http://schemas.microsoft.com/office/drawing/2014/main" id="{4A594D31-2927-BFA6-E49E-5D213504F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4D0ABE-2C8D-2D19-6E00-915E18F417A9}"/>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2995381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7B888-F040-DA54-3D94-0AD3351283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5358A1-52EA-FDA8-EE0F-2180B0F4F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53C64D-2950-47A6-BFEC-1E2A95DE1799}"/>
              </a:ext>
            </a:extLst>
          </p:cNvPr>
          <p:cNvSpPr>
            <a:spLocks noGrp="1"/>
          </p:cNvSpPr>
          <p:nvPr>
            <p:ph type="dt" sz="half" idx="10"/>
          </p:nvPr>
        </p:nvSpPr>
        <p:spPr/>
        <p:txBody>
          <a:bodyPr/>
          <a:lstStyle/>
          <a:p>
            <a:fld id="{A269D7CB-7D49-4DB0-BACE-00024CCA322A}" type="datetimeFigureOut">
              <a:rPr lang="en-GB" smtClean="0"/>
              <a:t>06/12/2023</a:t>
            </a:fld>
            <a:endParaRPr lang="en-GB"/>
          </a:p>
        </p:txBody>
      </p:sp>
      <p:sp>
        <p:nvSpPr>
          <p:cNvPr id="5" name="Footer Placeholder 4">
            <a:extLst>
              <a:ext uri="{FF2B5EF4-FFF2-40B4-BE49-F238E27FC236}">
                <a16:creationId xmlns:a16="http://schemas.microsoft.com/office/drawing/2014/main" id="{710492CA-DA39-6DFC-22D7-E59689D58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4B1DB-A9B8-DA62-D6A4-82C9910A53A3}"/>
              </a:ext>
            </a:extLst>
          </p:cNvPr>
          <p:cNvSpPr>
            <a:spLocks noGrp="1"/>
          </p:cNvSpPr>
          <p:nvPr>
            <p:ph type="sldNum" sz="quarter" idx="12"/>
          </p:nvPr>
        </p:nvSpPr>
        <p:spPr/>
        <p:txBody>
          <a:bodyPr/>
          <a:lstStyle/>
          <a:p>
            <a:fld id="{80AEDAF4-2D43-4E48-B9BD-CDD071249F3C}" type="slidenum">
              <a:rPr lang="en-GB" smtClean="0"/>
              <a:t>‹#›</a:t>
            </a:fld>
            <a:endParaRPr lang="en-GB"/>
          </a:p>
        </p:txBody>
      </p:sp>
    </p:spTree>
    <p:extLst>
      <p:ext uri="{BB962C8B-B14F-4D97-AF65-F5344CB8AC3E}">
        <p14:creationId xmlns:p14="http://schemas.microsoft.com/office/powerpoint/2010/main" val="7314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06/12/2023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0" r:id="rId17"/>
    <p:sldLayoutId id="214748369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CD46D-02A9-F702-C3A2-03C4EE828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715500-5BEB-13BA-FFF0-DA3501ED5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AA9A2A-66C2-BD98-278B-1C6D6518F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9D7CB-7D49-4DB0-BACE-00024CCA322A}" type="datetimeFigureOut">
              <a:rPr lang="en-GB" smtClean="0"/>
              <a:t>06/12/2023</a:t>
            </a:fld>
            <a:endParaRPr lang="en-GB"/>
          </a:p>
        </p:txBody>
      </p:sp>
      <p:sp>
        <p:nvSpPr>
          <p:cNvPr id="5" name="Footer Placeholder 4">
            <a:extLst>
              <a:ext uri="{FF2B5EF4-FFF2-40B4-BE49-F238E27FC236}">
                <a16:creationId xmlns:a16="http://schemas.microsoft.com/office/drawing/2014/main" id="{848E85BF-E663-E098-76C1-4FFCDCF37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C9BD62-E19C-13A7-FA3B-1BF209C3B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EDAF4-2D43-4E48-B9BD-CDD071249F3C}" type="slidenum">
              <a:rPr lang="en-GB" smtClean="0"/>
              <a:t>‹#›</a:t>
            </a:fld>
            <a:endParaRPr lang="en-GB"/>
          </a:p>
        </p:txBody>
      </p:sp>
    </p:spTree>
    <p:extLst>
      <p:ext uri="{BB962C8B-B14F-4D97-AF65-F5344CB8AC3E}">
        <p14:creationId xmlns:p14="http://schemas.microsoft.com/office/powerpoint/2010/main" val="11192411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hyperlink" Target="https://nasp.powerappsportals.com/IE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s://app.sli.do/event/qdYkCzLFCvrYtKHbvDLzS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brooks14@nhs.ne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gbr01.safelinks.protection.outlook.com/?url=https%3A%2F%2Femail.theprsb.org%2Fe3t%2FCtc%2FV%2B113%2Fd14DBC04%2FVV_CQR5tfDNpW7Qq90z40SwLvW2z6fd_56dN-DN6N1vZx3qgyTW8wLKSR6lZ3mXW1xPs_c2CHbsLVXXPhJ9j7qrhN1FMv7DXHz6jVzLTF975TG70W2dq_0P3KZzvyW76ngvY92mhzpW5V8DDj96D6b0W35zbbc6-F_WsW7mFKbK7h43Y3N5-5-f6-7sK9W6ZL8vc12dyt_W1BfMF57t2GtqN6t5qkRHfXg7W6LKK9w5HY5TsW52gvgs1Q6zz1W1xBL529kP-tLW6nDpJQ5vNBM0W6nFm7p5sMmm-W2-TgJQ6s-MhnW2Bv5YG3V9MD0W26Xnl159fBVsN7s2BQZ9LJlXN6M1PKD2c_qQW5ykYC618G0lSW903mdk4c4nmJN3vL6QrFdrsXW5tpBcL6m8rsyW2sFcHS7JkTpbf8csH-804&amp;data=05%7C01%7Cjennifer.brooks14%40nhs.net%7C2976ee92b0654e84ed5608dbf033142b%7C37c354b285b047f5b22207b48d774ee3%7C0%7C0%7C638367874388266950%7CUnknown%7CTWFpbGZsb3d8eyJWIjoiMC4wLjAwMDAiLCJQIjoiV2luMzIiLCJBTiI6Ik1haWwiLCJXVCI6Mn0%3D%7C3000%7C%7C%7C&amp;sdata=8dbd41CG1qk%2BkBs34ecS77qEgvBeHXtoEjvjmI8BqD4%3D&amp;reserved=0" TargetMode="External"/><Relationship Id="rId4" Type="http://schemas.openxmlformats.org/officeDocument/2006/relationships/hyperlink" Target="https://nasp.powerappsportals.com/event/sessions?id=NASP_Webinar_The_latest_evidence_for_social_prescribing160751898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about/equality/equality-hub/national-healthcare-inequalities-improvement-programme/core20plus5/" TargetMode="External"/><Relationship Id="rId2" Type="http://schemas.openxmlformats.org/officeDocument/2006/relationships/hyperlink" Target="https://www.england.nhs.uk/long-read/a-national-framework-for-nhs-action-on-inclusion-health/" TargetMode="External"/><Relationship Id="rId1" Type="http://schemas.openxmlformats.org/officeDocument/2006/relationships/slideLayout" Target="../slideLayouts/slideLayout14.xml"/><Relationship Id="rId4" Type="http://schemas.openxmlformats.org/officeDocument/2006/relationships/hyperlink" Target="https://docs.google.com/presentation/d/1d_554wUQAqe1WIvsMOkWQd1J8-8rX-3H/edit?usp=sharing&amp;ouid=101746333284603195002&amp;rtpof=true&amp;sd=tru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OGU3OWU0NzktNzBmZC00NmUwLTg1NWEtNzI5MzYyOTQ0MGQx%2540thread.v2%2F0%3Fcontext%3D%257b%2522Tid%2522%253a%252237c354b2-85b0-47f5-b222-07b48d774ee3%2522%252c%2522Oid%2522%253a%25223948551a-45d1-4722-b43b-4ec8f5be4ea4%2522%257d&amp;data=05%7C01%7Cjennifer.brooks14%40nhs.net%7C996358a1f0d54ffdcc7008dbec0e9e4b%7C37c354b285b047f5b22207b48d774ee3%7C0%7C0%7C638363319740796936%7CUnknown%7CTWFpbGZsb3d8eyJWIjoiMC4wLjAwMDAiLCJQIjoiV2luMzIiLCJBTiI6Ik1haWwiLCJXVCI6Mn0%3D%7C3000%7C%7C%7C&amp;sdata=IfPp5nqszx4huKpj0ElUArNR4He0YgBEuxHXA6IlaBo%3D&amp;reserved=0" TargetMode="External"/><Relationship Id="rId2" Type="http://schemas.openxmlformats.org/officeDocument/2006/relationships/hyperlink" Target="https://gbr01.safelinks.protection.outlook.com/ap/t-59584e83/?url=https%3A%2F%2Fteams.microsoft.com%2Fl%2Fmeetup-join%2F19%253ameeting_NmM0Nzk2MGEtZGVjNC00NDE2LWEzM2EtMDhjNzM1OTY5ODdl%2540thread.v2%2F0%3Fcontext%3D%257b%2522Tid%2522%253a%252237c354b2-85b0-47f5-b222-07b48d774ee3%2522%252c%2522Oid%2522%253a%25228379e406-21bf-4754-97e3-f5555155d3b0%2522%257d&amp;data=05%7C01%7Cjennifer.brooks14%40nhs.net%7C2c5fbdacb8db4120a0c808dbe4488a82%7C37c354b285b047f5b22207b48d774ee3%7C0%7C0%7C638354772424441310%7CUnknown%7CTWFpbGZsb3d8eyJWIjoiMC4wLjAwMDAiLCJQIjoiV2luMzIiLCJBTiI6Ik1haWwiLCJXVCI6Mn0%3D%7C3000%7C%7C%7C&amp;sdata=5jZnTmWNEUvr2zyrPliSWY1WMP6i9rGl6bZe79uhLmM%3D&amp;reserved=0" TargetMode="External"/><Relationship Id="rId1" Type="http://schemas.openxmlformats.org/officeDocument/2006/relationships/slideLayout" Target="../slideLayouts/slideLayout14.xml"/><Relationship Id="rId5" Type="http://schemas.openxmlformats.org/officeDocument/2006/relationships/hyperlink" Target="https://gbr01.safelinks.protection.outlook.com/ap/t-59584e83/?url=https%3A%2F%2Fteams.microsoft.com%2Fl%2Fmeetup-join%2F19%253ameeting_MjFhN2IzNjEtYjBkNy00MTA3LThlYzQtZTVlNDE1MTJlNDQ5%2540thread.v2%2F0%3Fcontext%3D%257b%2522Tid%2522%253a%252237c354b2-85b0-47f5-b222-07b48d774ee3%2522%252c%2522Oid%2522%253a%252255ee7626-914b-4674-8f34-0ca693441322%2522%257d&amp;data=05%7C01%7Cjennifer.brooks14%40nhs.net%7Cf27890a2edf14c2ff35108dbe692a4ca%7C37c354b285b047f5b22207b48d774ee3%7C0%7C0%7C638357289720848021%7CUnknown%7CTWFpbGZsb3d8eyJWIjoiMC4wLjAwMDAiLCJQIjoiV2luMzIiLCJBTiI6Ik1haWwiLCJXVCI6Mn0%3D%7C3000%7C%7C%7C&amp;sdata=CmileNj2be%2B9aLEYSnUL4rQEGbp%2FxKfl0UzDTp5xDZ4%3D&amp;reserved=0" TargetMode="External"/><Relationship Id="rId4" Type="http://schemas.openxmlformats.org/officeDocument/2006/relationships/hyperlink" Target="https://gbr01.safelinks.protection.outlook.com/ap/t-59584e83/?url=https%3A%2F%2Fteams.microsoft.com%2Fl%2Fmeetup-join%2F19%253ameeting_MWVjMmM4YzgtNWEyZC00NjdhLTk2YzItNGRkZDI0ZmZkZWZl%2540thread.v2%2F0%3Fcontext%3D%257b%2522Tid%2522%253a%2522fdd8e9b1-34a9-463e-b6f3-2f7663dada49%2522%252c%2522Oid%2522%253a%252211c4fcb1-cff1-4789-a8e2-592a1200bb1b%2522%257d&amp;data=05%7C01%7Cjennifer.brooks14%40nhs.net%7C100e00bf97df4f95f1fc08dbeb6b8403%7C37c354b285b047f5b22207b48d774ee3%7C0%7C0%7C638362619248858458%7CUnknown%7CTWFpbGZsb3d8eyJWIjoiMC4wLjAwMDAiLCJQIjoiV2luMzIiLCJBTiI6Ik1haWwiLCJXVCI6Mn0%3D%7C3000%7C%7C%7C&amp;sdata=jZQqcr%2Bj%2BzJlQFiz2njFU3punYEtBPD79WFhsIglPIU%3D&amp;reserved=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socialprescribingacademy.org.uk/thriving-communities-webinars/measuring-and-communicating-results-with-impact/" TargetMode="External"/><Relationship Id="rId2" Type="http://schemas.openxmlformats.org/officeDocument/2006/relationships/hyperlink" Target="https://socialprescribingacademy.org.uk/media/o0bduwgw/vcfse-evidence_september-2023.pdf" TargetMode="External"/><Relationship Id="rId1" Type="http://schemas.openxmlformats.org/officeDocument/2006/relationships/slideLayout" Target="../slideLayouts/slideLayout14.xml"/><Relationship Id="rId6" Type="http://schemas.openxmlformats.org/officeDocument/2006/relationships/hyperlink" Target="https://www.thinknpc.org/resource-hub/the-inspiring-impact-programme/" TargetMode="External"/><Relationship Id="rId5" Type="http://schemas.openxmlformats.org/officeDocument/2006/relationships/hyperlink" Target="https://measure.whatworkswellbeing.org/" TargetMode="External"/><Relationship Id="rId4" Type="http://schemas.openxmlformats.org/officeDocument/2006/relationships/hyperlink" Target="https://westminsterresearch.westminster.ac.uk/download/3d9a2e11eb7660bdc28ab12fcdf85d1b97b2414859a9ac56efe98d4310dca06b/674043/Polley%2520et%2520al%25202020%2520Mapping%2520meaningful%2520outcomes%2520in%2520Social%2520Prescribing.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OpxJBFmxyXceX6vKrEm2k_ibLMTiy2Cj4evfvg1EJFs/edit?usp=sharing" TargetMode="External"/><Relationship Id="rId2" Type="http://schemas.openxmlformats.org/officeDocument/2006/relationships/hyperlink" Target="https://docs.google.com/document/d/1LGbmpYjRZidFxkKLzHeY6RU_plum7IYw0Dxvvizo9ZA/edit?usp=sharing"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gbr01.safelinks.protection.outlook.com/?url=https%3A%2F%2Fwww.bromleywell.org.uk%2Fabout-us%2F&amp;data=05%7C01%7Cjennifer.brooks14%40nhs.net%7C0d1b33e2230c4003ee5e08dbea8903db%7C37c354b285b047f5b22207b48d774ee3%7C0%7C0%7C638361646437511930%7CUnknown%7CTWFpbGZsb3d8eyJWIjoiMC4wLjAwMDAiLCJQIjoiV2luMzIiLCJBTiI6Ik1haWwiLCJXVCI6Mn0%3D%7C3000%7C%7C%7C&amp;sdata=6mqpJaEDK3V6lQr%2F3nETNA9d9y8pkQ8XqinRt1xdEQE%3D&amp;reserved=0" TargetMode="External"/><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hyperlink" Target="https://www.healthwatchbromley.co.uk/report/2023-08-22/social-prescribing-repor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C058-491A-D6EB-74CE-740010988728}"/>
              </a:ext>
            </a:extLst>
          </p:cNvPr>
          <p:cNvSpPr>
            <a:spLocks noGrp="1"/>
          </p:cNvSpPr>
          <p:nvPr>
            <p:ph type="body" sz="quarter" idx="10"/>
          </p:nvPr>
        </p:nvSpPr>
        <p:spPr>
          <a:xfrm>
            <a:off x="7085727" y="3318373"/>
            <a:ext cx="4434151" cy="1721025"/>
          </a:xfrm>
        </p:spPr>
        <p:txBody>
          <a:bodyPr vert="horz" lIns="91440" tIns="45720" rIns="91440" bIns="45720" rtlCol="0" anchor="t">
            <a:normAutofit/>
          </a:bodyPr>
          <a:lstStyle/>
          <a:p>
            <a:r>
              <a:rPr lang="en-GB">
                <a:solidFill>
                  <a:srgbClr val="425463"/>
                </a:solidFill>
                <a:latin typeface="Arial"/>
                <a:cs typeface="Arial"/>
              </a:rPr>
              <a:t>London Social </a:t>
            </a:r>
            <a:r>
              <a:rPr lang="en-GB" dirty="0">
                <a:solidFill>
                  <a:srgbClr val="425463"/>
                </a:solidFill>
                <a:latin typeface="Arial"/>
                <a:cs typeface="Arial"/>
              </a:rPr>
              <a:t>Prescribing and Evaluation Showcase</a:t>
            </a:r>
            <a:endParaRPr lang="en-GB" dirty="0">
              <a:solidFill>
                <a:srgbClr val="425463"/>
              </a:solidFill>
            </a:endParaRPr>
          </a:p>
        </p:txBody>
      </p:sp>
      <p:sp>
        <p:nvSpPr>
          <p:cNvPr id="3" name="Text Placeholder 2">
            <a:extLst>
              <a:ext uri="{FF2B5EF4-FFF2-40B4-BE49-F238E27FC236}">
                <a16:creationId xmlns:a16="http://schemas.microsoft.com/office/drawing/2014/main" id="{2D378EC3-16DD-C5D0-F00A-C873CA2DDD35}"/>
              </a:ext>
            </a:extLst>
          </p:cNvPr>
          <p:cNvSpPr>
            <a:spLocks noGrp="1"/>
          </p:cNvSpPr>
          <p:nvPr>
            <p:ph type="body" sz="quarter" idx="11"/>
          </p:nvPr>
        </p:nvSpPr>
        <p:spPr>
          <a:xfrm>
            <a:off x="7085726" y="5039397"/>
            <a:ext cx="3847745" cy="1454735"/>
          </a:xfrm>
        </p:spPr>
        <p:txBody>
          <a:bodyPr vert="horz" lIns="91440" tIns="45720" rIns="91440" bIns="45720" rtlCol="0" anchor="t">
            <a:normAutofit/>
          </a:bodyPr>
          <a:lstStyle/>
          <a:p>
            <a:r>
              <a:rPr lang="en-GB" dirty="0">
                <a:latin typeface="Arial"/>
                <a:cs typeface="Arial"/>
              </a:rPr>
              <a:t>November 2023</a:t>
            </a:r>
          </a:p>
          <a:p>
            <a:r>
              <a:rPr lang="en-GB" dirty="0">
                <a:latin typeface="Arial"/>
                <a:cs typeface="Arial"/>
              </a:rPr>
              <a:t>Jenny Brooks (TPHC)</a:t>
            </a:r>
          </a:p>
          <a:p>
            <a:endParaRPr lang="en-GB" dirty="0"/>
          </a:p>
          <a:p>
            <a:endParaRPr lang="en-GB" dirty="0"/>
          </a:p>
          <a:p>
            <a:endParaRPr lang="en-GB" dirty="0"/>
          </a:p>
        </p:txBody>
      </p:sp>
    </p:spTree>
    <p:extLst>
      <p:ext uri="{BB962C8B-B14F-4D97-AF65-F5344CB8AC3E}">
        <p14:creationId xmlns:p14="http://schemas.microsoft.com/office/powerpoint/2010/main" val="1883834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4" name="AutoShape 2" descr="https://ukc-powerpoint.officeapps.live.com/pods/GetClipboardImage.ashx?Id=b35f7067-a6ea-4858-b076-37222f998171&amp;DC=GUK1&amp;pkey=7d050462-3bf4-426e-ac48-7cfedc01050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Trebuchet MS" panose="020B0703020202090204" pitchFamily="34" charset="0"/>
            </a:endParaRPr>
          </a:p>
        </p:txBody>
      </p:sp>
      <p:sp>
        <p:nvSpPr>
          <p:cNvPr id="7" name="TextBox 6">
            <a:extLst>
              <a:ext uri="{FF2B5EF4-FFF2-40B4-BE49-F238E27FC236}">
                <a16:creationId xmlns:a16="http://schemas.microsoft.com/office/drawing/2014/main" id="{AA1AD684-0EC4-CCAF-FBF2-D0CA7AABCA5E}"/>
              </a:ext>
            </a:extLst>
          </p:cNvPr>
          <p:cNvSpPr txBox="1"/>
          <p:nvPr/>
        </p:nvSpPr>
        <p:spPr>
          <a:xfrm>
            <a:off x="1936173" y="5413061"/>
            <a:ext cx="7751618" cy="369332"/>
          </a:xfrm>
          <a:prstGeom prst="rect">
            <a:avLst/>
          </a:prstGeom>
          <a:noFill/>
        </p:spPr>
        <p:txBody>
          <a:bodyPr wrap="square">
            <a:spAutoFit/>
          </a:bodyPr>
          <a:lstStyle/>
          <a:p>
            <a:endParaRPr lang="en-GB" dirty="0">
              <a:latin typeface="Trebuchet MS" panose="020B0703020202090204" pitchFamily="34" charset="0"/>
            </a:endParaRPr>
          </a:p>
        </p:txBody>
      </p:sp>
      <p:sp>
        <p:nvSpPr>
          <p:cNvPr id="10" name="TextBox 9">
            <a:extLst>
              <a:ext uri="{FF2B5EF4-FFF2-40B4-BE49-F238E27FC236}">
                <a16:creationId xmlns:a16="http://schemas.microsoft.com/office/drawing/2014/main" id="{093B441C-C1CF-DC26-E229-DB5CB3192F67}"/>
              </a:ext>
            </a:extLst>
          </p:cNvPr>
          <p:cNvSpPr txBox="1"/>
          <p:nvPr/>
        </p:nvSpPr>
        <p:spPr>
          <a:xfrm>
            <a:off x="3884518" y="3168134"/>
            <a:ext cx="7751618" cy="369332"/>
          </a:xfrm>
          <a:prstGeom prst="rect">
            <a:avLst/>
          </a:prstGeom>
          <a:noFill/>
        </p:spPr>
        <p:txBody>
          <a:bodyPr wrap="square">
            <a:spAutoFit/>
          </a:bodyPr>
          <a:lstStyle/>
          <a:p>
            <a:endParaRPr lang="en-GB" dirty="0">
              <a:latin typeface="Trebuchet MS" panose="020B0703020202090204" pitchFamily="34" charset="0"/>
            </a:endParaRPr>
          </a:p>
        </p:txBody>
      </p:sp>
      <p:sp>
        <p:nvSpPr>
          <p:cNvPr id="2" name="Content Placeholder 2">
            <a:extLst>
              <a:ext uri="{FF2B5EF4-FFF2-40B4-BE49-F238E27FC236}">
                <a16:creationId xmlns:a16="http://schemas.microsoft.com/office/drawing/2014/main" id="{8418EC2A-665F-53FB-A3AD-576E25783522}"/>
              </a:ext>
            </a:extLst>
          </p:cNvPr>
          <p:cNvSpPr txBox="1">
            <a:spLocks/>
          </p:cNvSpPr>
          <p:nvPr/>
        </p:nvSpPr>
        <p:spPr>
          <a:xfrm>
            <a:off x="1936173" y="2145990"/>
            <a:ext cx="9328776" cy="8238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rgbClr val="2E3A4D"/>
              </a:buClr>
              <a:buSzPts val="2000"/>
              <a:buFont typeface="Arial"/>
              <a:buChar char="•"/>
              <a:defRPr sz="2000" b="0" i="0" u="none" strike="noStrike" cap="none">
                <a:solidFill>
                  <a:srgbClr val="2E3A4D"/>
                </a:solidFill>
                <a:latin typeface="Trebuchet MS" panose="020B0703020202090204" pitchFamily="34" charset="0"/>
                <a:ea typeface="Arial"/>
                <a:cs typeface="Arial"/>
                <a:sym typeface="Arial"/>
              </a:defRPr>
            </a:lvl1pPr>
            <a:lvl2pPr marL="914400" marR="0" lvl="1" indent="-355600" algn="l" rtl="0">
              <a:lnSpc>
                <a:spcPct val="90000"/>
              </a:lnSpc>
              <a:spcBef>
                <a:spcPts val="500"/>
              </a:spcBef>
              <a:spcAft>
                <a:spcPts val="0"/>
              </a:spcAft>
              <a:buClr>
                <a:srgbClr val="2E3A4D"/>
              </a:buClr>
              <a:buSzPts val="2000"/>
              <a:buFont typeface="Arial"/>
              <a:buChar char="•"/>
              <a:defRPr sz="2000" b="0" i="0" u="none" strike="noStrike" cap="none">
                <a:solidFill>
                  <a:srgbClr val="2E3A4D"/>
                </a:solidFill>
                <a:latin typeface="Arial"/>
                <a:ea typeface="Arial"/>
                <a:cs typeface="Arial"/>
                <a:sym typeface="Arial"/>
              </a:defRPr>
            </a:lvl2pPr>
            <a:lvl3pPr marL="1371600" marR="0" lvl="2" indent="-355600" algn="l" rtl="0">
              <a:lnSpc>
                <a:spcPct val="90000"/>
              </a:lnSpc>
              <a:spcBef>
                <a:spcPts val="500"/>
              </a:spcBef>
              <a:spcAft>
                <a:spcPts val="0"/>
              </a:spcAft>
              <a:buClr>
                <a:srgbClr val="2E3A4D"/>
              </a:buClr>
              <a:buSzPts val="2000"/>
              <a:buFont typeface="Arial"/>
              <a:buChar char="•"/>
              <a:defRPr sz="2000" b="0" i="0" u="none" strike="noStrike" cap="none">
                <a:solidFill>
                  <a:srgbClr val="2E3A4D"/>
                </a:solidFill>
                <a:latin typeface="Arial"/>
                <a:ea typeface="Arial"/>
                <a:cs typeface="Arial"/>
                <a:sym typeface="Arial"/>
              </a:defRPr>
            </a:lvl3pPr>
            <a:lvl4pPr marL="1828800" marR="0" lvl="3" indent="-355600" algn="l" rtl="0">
              <a:lnSpc>
                <a:spcPct val="90000"/>
              </a:lnSpc>
              <a:spcBef>
                <a:spcPts val="500"/>
              </a:spcBef>
              <a:spcAft>
                <a:spcPts val="0"/>
              </a:spcAft>
              <a:buClr>
                <a:srgbClr val="2E3A4D"/>
              </a:buClr>
              <a:buSzPts val="2000"/>
              <a:buFont typeface="Arial"/>
              <a:buChar char="•"/>
              <a:defRPr sz="2000" b="0" i="0" u="none" strike="noStrike" cap="none">
                <a:solidFill>
                  <a:srgbClr val="2E3A4D"/>
                </a:solidFill>
                <a:latin typeface="Arial"/>
                <a:ea typeface="Arial"/>
                <a:cs typeface="Arial"/>
                <a:sym typeface="Arial"/>
              </a:defRPr>
            </a:lvl4pPr>
            <a:lvl5pPr marL="2286000" marR="0" lvl="4" indent="-355600" algn="l" rtl="0">
              <a:lnSpc>
                <a:spcPct val="90000"/>
              </a:lnSpc>
              <a:spcBef>
                <a:spcPts val="500"/>
              </a:spcBef>
              <a:spcAft>
                <a:spcPts val="0"/>
              </a:spcAft>
              <a:buClr>
                <a:srgbClr val="2E3A4D"/>
              </a:buClr>
              <a:buSzPts val="2000"/>
              <a:buFont typeface="Arial"/>
              <a:buChar char="•"/>
              <a:defRPr sz="2000" b="0" i="0" u="none" strike="noStrike" cap="none">
                <a:solidFill>
                  <a:srgbClr val="2E3A4D"/>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01600" indent="0" defTabSz="914400">
              <a:buNone/>
            </a:pPr>
            <a:r>
              <a:rPr lang="en-GB" sz="2200" kern="1200" dirty="0">
                <a:solidFill>
                  <a:schemeClr val="tx1"/>
                </a:solidFill>
                <a:ea typeface="Times New Roman" panose="02020603050405020304" pitchFamily="18" charset="0"/>
              </a:rPr>
              <a:t>Develop better ways to report on the economic value of social prescribing in the UK </a:t>
            </a:r>
            <a:endParaRPr lang="en-GB" sz="2200" kern="0" dirty="0">
              <a:solidFill>
                <a:schemeClr val="tx1"/>
              </a:solidFill>
              <a:ea typeface="Times New Roman" panose="02020603050405020304" pitchFamily="18" charset="0"/>
            </a:endParaRPr>
          </a:p>
        </p:txBody>
      </p:sp>
      <p:sp>
        <p:nvSpPr>
          <p:cNvPr id="3" name="Title 2">
            <a:extLst>
              <a:ext uri="{FF2B5EF4-FFF2-40B4-BE49-F238E27FC236}">
                <a16:creationId xmlns:a16="http://schemas.microsoft.com/office/drawing/2014/main" id="{E723EB2B-7885-50FA-E56B-E8E583D7281E}"/>
              </a:ext>
            </a:extLst>
          </p:cNvPr>
          <p:cNvSpPr txBox="1">
            <a:spLocks noGrp="1"/>
          </p:cNvSpPr>
          <p:nvPr>
            <p:ph type="title"/>
          </p:nvPr>
        </p:nvSpPr>
        <p:spPr>
          <a:xfrm>
            <a:off x="2266950" y="558434"/>
            <a:ext cx="10515600" cy="646290"/>
          </a:xfrm>
          <a:prstGeom prst="rect">
            <a:avLst/>
          </a:prstGeom>
          <a:noFill/>
        </p:spPr>
        <p:txBody>
          <a:bodyPr wrap="square" rtlCol="0">
            <a:spAutoFit/>
          </a:bodyPr>
          <a:lstStyle/>
          <a:p>
            <a:r>
              <a:rPr lang="en-GB" kern="1200" dirty="0">
                <a:ea typeface="Times New Roman" panose="02020603050405020304" pitchFamily="18" charset="0"/>
              </a:rPr>
              <a:t>H</a:t>
            </a:r>
            <a:r>
              <a:rPr lang="en-GB" kern="1200" dirty="0">
                <a:solidFill>
                  <a:srgbClr val="EF4D84"/>
                </a:solidFill>
                <a:effectLst/>
                <a:ea typeface="Times New Roman" panose="02020603050405020304" pitchFamily="18" charset="0"/>
              </a:rPr>
              <a:t>ighest priority needs</a:t>
            </a:r>
            <a:endParaRPr lang="en-US" dirty="0"/>
          </a:p>
        </p:txBody>
      </p:sp>
      <p:sp>
        <p:nvSpPr>
          <p:cNvPr id="8" name="Oval 7">
            <a:extLst>
              <a:ext uri="{FF2B5EF4-FFF2-40B4-BE49-F238E27FC236}">
                <a16:creationId xmlns:a16="http://schemas.microsoft.com/office/drawing/2014/main" id="{A1885C1D-4C64-EF93-7E49-78576A32165A}"/>
              </a:ext>
            </a:extLst>
          </p:cNvPr>
          <p:cNvSpPr/>
          <p:nvPr/>
        </p:nvSpPr>
        <p:spPr>
          <a:xfrm>
            <a:off x="594903" y="1887302"/>
            <a:ext cx="1341270" cy="1341270"/>
          </a:xfrm>
          <a:prstGeom prst="ellipse">
            <a:avLst/>
          </a:prstGeom>
          <a:solidFill>
            <a:srgbClr val="8CD3E2">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C0F1D81-B341-9B80-56E5-C5FC066AD376}"/>
              </a:ext>
            </a:extLst>
          </p:cNvPr>
          <p:cNvSpPr/>
          <p:nvPr/>
        </p:nvSpPr>
        <p:spPr>
          <a:xfrm>
            <a:off x="594903" y="4071791"/>
            <a:ext cx="1341270" cy="1341270"/>
          </a:xfrm>
          <a:prstGeom prst="ellipse">
            <a:avLst/>
          </a:prstGeom>
          <a:solidFill>
            <a:srgbClr val="EF4D84">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logo&#10;&#10;Description automatically generated">
            <a:extLst>
              <a:ext uri="{FF2B5EF4-FFF2-40B4-BE49-F238E27FC236}">
                <a16:creationId xmlns:a16="http://schemas.microsoft.com/office/drawing/2014/main" id="{BF30BFBE-D1D6-EFD1-8F2C-C071C752F6CA}"/>
              </a:ext>
            </a:extLst>
          </p:cNvPr>
          <p:cNvPicPr>
            <a:picLocks noChangeAspect="1"/>
          </p:cNvPicPr>
          <p:nvPr/>
        </p:nvPicPr>
        <p:blipFill>
          <a:blip r:embed="rId3"/>
          <a:stretch>
            <a:fillRect/>
          </a:stretch>
        </p:blipFill>
        <p:spPr>
          <a:xfrm>
            <a:off x="360453" y="1850756"/>
            <a:ext cx="1741988" cy="1306492"/>
          </a:xfrm>
          <a:prstGeom prst="rect">
            <a:avLst/>
          </a:prstGeom>
        </p:spPr>
      </p:pic>
      <p:sp>
        <p:nvSpPr>
          <p:cNvPr id="5" name="TextBox 4">
            <a:extLst>
              <a:ext uri="{FF2B5EF4-FFF2-40B4-BE49-F238E27FC236}">
                <a16:creationId xmlns:a16="http://schemas.microsoft.com/office/drawing/2014/main" id="{A7CA6CB6-7C5E-6681-26D7-905684F03AC9}"/>
              </a:ext>
            </a:extLst>
          </p:cNvPr>
          <p:cNvSpPr txBox="1"/>
          <p:nvPr/>
        </p:nvSpPr>
        <p:spPr>
          <a:xfrm>
            <a:off x="2102442" y="4099571"/>
            <a:ext cx="8153386" cy="1384995"/>
          </a:xfrm>
          <a:prstGeom prst="rect">
            <a:avLst/>
          </a:prstGeom>
          <a:noFill/>
        </p:spPr>
        <p:txBody>
          <a:bodyPr wrap="square" rtlCol="0">
            <a:spAutoFit/>
          </a:bodyPr>
          <a:lstStyle/>
          <a:p>
            <a:r>
              <a:rPr lang="en-GB" sz="2200" kern="1200" dirty="0">
                <a:ea typeface="Times New Roman" panose="02020603050405020304" pitchFamily="18" charset="0"/>
              </a:rPr>
              <a:t>Support VCFSE organisations in the UK to deliver evaluations of social prescribing that are of use to them and to their commissioners</a:t>
            </a:r>
            <a:endParaRPr lang="en-GB" sz="2200" kern="0" dirty="0"/>
          </a:p>
          <a:p>
            <a:endParaRPr lang="en-US" dirty="0"/>
          </a:p>
        </p:txBody>
      </p:sp>
      <p:pic>
        <p:nvPicPr>
          <p:cNvPr id="6" name="Picture 5" descr="Icon&#10;&#10;Description automatically generated with medium confidence">
            <a:extLst>
              <a:ext uri="{FF2B5EF4-FFF2-40B4-BE49-F238E27FC236}">
                <a16:creationId xmlns:a16="http://schemas.microsoft.com/office/drawing/2014/main" id="{D47D265D-708D-B980-4F95-B0B2256B9AB3}"/>
              </a:ext>
            </a:extLst>
          </p:cNvPr>
          <p:cNvPicPr>
            <a:picLocks noChangeAspect="1"/>
          </p:cNvPicPr>
          <p:nvPr/>
        </p:nvPicPr>
        <p:blipFill>
          <a:blip r:embed="rId3"/>
          <a:stretch>
            <a:fillRect/>
          </a:stretch>
        </p:blipFill>
        <p:spPr>
          <a:xfrm>
            <a:off x="314081" y="4028247"/>
            <a:ext cx="1788360" cy="1341270"/>
          </a:xfrm>
          <a:prstGeom prst="rect">
            <a:avLst/>
          </a:prstGeom>
        </p:spPr>
      </p:pic>
      <p:sp>
        <p:nvSpPr>
          <p:cNvPr id="29" name="Rounded Rectangle 20">
            <a:extLst>
              <a:ext uri="{FF2B5EF4-FFF2-40B4-BE49-F238E27FC236}">
                <a16:creationId xmlns:a16="http://schemas.microsoft.com/office/drawing/2014/main" id="{AE52BF85-92E0-D315-9654-8D7C22F4BDA3}"/>
              </a:ext>
            </a:extLst>
          </p:cNvPr>
          <p:cNvSpPr/>
          <p:nvPr/>
        </p:nvSpPr>
        <p:spPr>
          <a:xfrm>
            <a:off x="524161" y="5989365"/>
            <a:ext cx="8178425" cy="533053"/>
          </a:xfrm>
          <a:prstGeom prst="roundRect">
            <a:avLst/>
          </a:prstGeom>
          <a:solidFill>
            <a:srgbClr val="EF4D8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21">
            <a:extLst>
              <a:ext uri="{FF2B5EF4-FFF2-40B4-BE49-F238E27FC236}">
                <a16:creationId xmlns:a16="http://schemas.microsoft.com/office/drawing/2014/main" id="{4CE44113-75C1-80D4-C57B-3DF75E3BF683}"/>
              </a:ext>
            </a:extLst>
          </p:cNvPr>
          <p:cNvSpPr/>
          <p:nvPr/>
        </p:nvSpPr>
        <p:spPr>
          <a:xfrm>
            <a:off x="509784" y="5676999"/>
            <a:ext cx="8094091" cy="719958"/>
          </a:xfrm>
          <a:prstGeom prst="roundRect">
            <a:avLst/>
          </a:prstGeom>
          <a:solidFill>
            <a:schemeClr val="bg1"/>
          </a:solidFill>
          <a:ln>
            <a:solidFill>
              <a:srgbClr val="EF4D8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kern="0" dirty="0">
                <a:solidFill>
                  <a:schemeClr val="tx1"/>
                </a:solidFill>
              </a:rPr>
              <a:t>socialprescribingacademy.org.uk/evidence-on-social prescribing/</a:t>
            </a:r>
          </a:p>
          <a:p>
            <a:pPr algn="ctr"/>
            <a:r>
              <a:rPr lang="en-GB" kern="0" dirty="0">
                <a:solidFill>
                  <a:schemeClr val="tx1"/>
                </a:solidFill>
                <a:cs typeface="Calibri"/>
                <a:hlinkClick r:id="rId4">
                  <a:extLst>
                    <a:ext uri="{A12FA001-AC4F-418D-AE19-62706E023703}">
                      <ahyp:hlinkClr xmlns:ahyp="http://schemas.microsoft.com/office/drawing/2018/hyperlinkcolor" val="tx"/>
                    </a:ext>
                  </a:extLst>
                </a:hlinkClick>
              </a:rPr>
              <a:t>Sign up to the evidence collaborative here.</a:t>
            </a:r>
            <a:endParaRPr lang="en-GB" kern="0" dirty="0">
              <a:solidFill>
                <a:schemeClr val="tx1"/>
              </a:solidFill>
              <a:cs typeface="Calibri"/>
            </a:endParaRPr>
          </a:p>
        </p:txBody>
      </p:sp>
      <p:sp>
        <p:nvSpPr>
          <p:cNvPr id="33" name="Rounded Rectangle 40">
            <a:extLst>
              <a:ext uri="{FF2B5EF4-FFF2-40B4-BE49-F238E27FC236}">
                <a16:creationId xmlns:a16="http://schemas.microsoft.com/office/drawing/2014/main" id="{AAB0A9A1-AC94-6E6A-C216-09DE7CF4CA12}"/>
              </a:ext>
            </a:extLst>
          </p:cNvPr>
          <p:cNvSpPr/>
          <p:nvPr/>
        </p:nvSpPr>
        <p:spPr>
          <a:xfrm>
            <a:off x="547146" y="5941560"/>
            <a:ext cx="434607" cy="434607"/>
          </a:xfrm>
          <a:prstGeom prst="roundRect">
            <a:avLst/>
          </a:prstGeom>
          <a:solidFill>
            <a:srgbClr val="EF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a:extLst>
              <a:ext uri="{FF2B5EF4-FFF2-40B4-BE49-F238E27FC236}">
                <a16:creationId xmlns:a16="http://schemas.microsoft.com/office/drawing/2014/main" id="{9509BE25-D1AC-536C-011B-B24C6BCB040B}"/>
              </a:ext>
            </a:extLst>
          </p:cNvPr>
          <p:cNvPicPr>
            <a:picLocks noChangeAspect="1"/>
          </p:cNvPicPr>
          <p:nvPr/>
        </p:nvPicPr>
        <p:blipFill>
          <a:blip r:embed="rId5"/>
          <a:stretch>
            <a:fillRect/>
          </a:stretch>
        </p:blipFill>
        <p:spPr>
          <a:xfrm flipV="1">
            <a:off x="506187" y="5953419"/>
            <a:ext cx="591128" cy="443346"/>
          </a:xfrm>
          <a:prstGeom prst="rect">
            <a:avLst/>
          </a:prstGeom>
        </p:spPr>
      </p:pic>
    </p:spTree>
    <p:extLst>
      <p:ext uri="{BB962C8B-B14F-4D97-AF65-F5344CB8AC3E}">
        <p14:creationId xmlns:p14="http://schemas.microsoft.com/office/powerpoint/2010/main" val="58711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59D3B-BBDE-0F88-3B24-79DF1DC5DF01}"/>
              </a:ext>
            </a:extLst>
          </p:cNvPr>
          <p:cNvSpPr>
            <a:spLocks noGrp="1"/>
          </p:cNvSpPr>
          <p:nvPr>
            <p:ph type="body" idx="1"/>
          </p:nvPr>
        </p:nvSpPr>
        <p:spPr>
          <a:xfrm>
            <a:off x="838200" y="2312618"/>
            <a:ext cx="10515600" cy="3358758"/>
          </a:xfrm>
        </p:spPr>
        <p:txBody>
          <a:bodyPr/>
          <a:lstStyle/>
          <a:p>
            <a:r>
              <a:rPr lang="en-GB" sz="2400" dirty="0">
                <a:latin typeface="Trebuchet MS"/>
              </a:rPr>
              <a:t>Rapid scoping review aimed to:</a:t>
            </a:r>
            <a:endParaRPr lang="en-GB" sz="2400" dirty="0"/>
          </a:p>
          <a:p>
            <a:pPr lvl="1">
              <a:buFont typeface="Courier New" panose="020B0604020202020204" pitchFamily="34" charset="0"/>
              <a:buChar char="o"/>
            </a:pPr>
            <a:r>
              <a:rPr lang="en-GB" sz="2000" dirty="0">
                <a:latin typeface="Trebuchet MS"/>
              </a:rPr>
              <a:t>Identify and collate resources to support evaluations of SP programmes</a:t>
            </a:r>
          </a:p>
          <a:p>
            <a:pPr lvl="1">
              <a:buFont typeface="Courier New" panose="020B0604020202020204" pitchFamily="34" charset="0"/>
              <a:buChar char="o"/>
            </a:pPr>
            <a:r>
              <a:rPr lang="en-GB" sz="2000" dirty="0">
                <a:latin typeface="Trebuchet MS"/>
              </a:rPr>
              <a:t>Assess the appropriateness/quality of these resources</a:t>
            </a:r>
          </a:p>
          <a:p>
            <a:r>
              <a:rPr lang="en-GB" sz="2400" dirty="0">
                <a:latin typeface="Trebuchet MS"/>
                <a:cs typeface="Arial" panose="020B0604020202020204"/>
              </a:rPr>
              <a:t>Headlines:</a:t>
            </a:r>
            <a:endParaRPr lang="en-GB" sz="2400" dirty="0">
              <a:cs typeface="Arial" panose="020B0604020202020204"/>
            </a:endParaRPr>
          </a:p>
          <a:p>
            <a:pPr lvl="1">
              <a:buFont typeface="Courier New"/>
              <a:buChar char="o"/>
            </a:pPr>
            <a:r>
              <a:rPr lang="en-GB" sz="2000" dirty="0">
                <a:latin typeface="Trebuchet MS"/>
              </a:rPr>
              <a:t>61 resources identified that met inclusion criteria </a:t>
            </a:r>
            <a:endParaRPr lang="en-GB" sz="2000" dirty="0">
              <a:latin typeface="Trebuchet MS" panose="020B0703020202090204" pitchFamily="34" charset="0"/>
              <a:cs typeface="Arial"/>
            </a:endParaRPr>
          </a:p>
          <a:p>
            <a:pPr lvl="2">
              <a:buFont typeface="Wingdings"/>
              <a:buChar char="§"/>
            </a:pPr>
            <a:r>
              <a:rPr lang="en-GB" sz="1800" dirty="0">
                <a:latin typeface="Trebuchet MS"/>
              </a:rPr>
              <a:t>15 comprehensive toolkits</a:t>
            </a:r>
            <a:endParaRPr lang="en-GB" sz="1800" dirty="0">
              <a:latin typeface="Trebuchet MS" panose="020B0703020202090204" pitchFamily="34" charset="0"/>
            </a:endParaRPr>
          </a:p>
          <a:p>
            <a:pPr lvl="2">
              <a:buFont typeface="Wingdings"/>
              <a:buChar char="§"/>
            </a:pPr>
            <a:r>
              <a:rPr lang="en-GB" sz="1800" dirty="0">
                <a:latin typeface="Trebuchet MS"/>
              </a:rPr>
              <a:t>13 partial toolkits</a:t>
            </a:r>
            <a:endParaRPr lang="en-GB" sz="1800" dirty="0">
              <a:latin typeface="Trebuchet MS" panose="020B0703020202090204" pitchFamily="34" charset="0"/>
              <a:cs typeface="Arial"/>
            </a:endParaRPr>
          </a:p>
          <a:p>
            <a:pPr lvl="2">
              <a:buFont typeface="Wingdings"/>
              <a:buChar char="§"/>
            </a:pPr>
            <a:r>
              <a:rPr lang="en-GB" sz="1800" dirty="0">
                <a:latin typeface="Trebuchet MS"/>
              </a:rPr>
              <a:t>33 resources focused on one aspect of evaluation</a:t>
            </a:r>
            <a:endParaRPr lang="en-GB" sz="1800" dirty="0">
              <a:latin typeface="Trebuchet MS" panose="020B0703020202090204" pitchFamily="34" charset="0"/>
            </a:endParaRPr>
          </a:p>
          <a:p>
            <a:pPr lvl="1">
              <a:buFont typeface="Courier New" panose="020B0604020202020204" pitchFamily="34" charset="0"/>
              <a:buChar char="o"/>
            </a:pPr>
            <a:r>
              <a:rPr lang="en-GB" sz="2000" dirty="0">
                <a:latin typeface="Trebuchet MS"/>
              </a:rPr>
              <a:t>Developing a shared language across sectors could facilitate a more consistent approach (glossary of evaluation terms could be produced)</a:t>
            </a:r>
            <a:endParaRPr lang="en-GB" sz="2000" dirty="0">
              <a:latin typeface="Trebuchet MS" panose="020B0703020202090204" pitchFamily="34" charset="0"/>
            </a:endParaRPr>
          </a:p>
          <a:p>
            <a:pPr lvl="1">
              <a:buFont typeface="Courier New" panose="020B0604020202020204" pitchFamily="34" charset="0"/>
              <a:buChar char="o"/>
            </a:pPr>
            <a:r>
              <a:rPr lang="en-GB" sz="2000" dirty="0">
                <a:latin typeface="Trebuchet MS"/>
              </a:rPr>
              <a:t>Difference in cultures across funders/sectors is a limitation on evaluation activity</a:t>
            </a:r>
            <a:endParaRPr lang="en-GB" sz="2000" dirty="0">
              <a:latin typeface="Trebuchet MS" panose="020B0703020202090204" pitchFamily="34" charset="0"/>
            </a:endParaRPr>
          </a:p>
          <a:p>
            <a:pPr lvl="1">
              <a:buFont typeface="Courier New" panose="020B0604020202020204" pitchFamily="34" charset="0"/>
              <a:buChar char="o"/>
            </a:pPr>
            <a:r>
              <a:rPr lang="en-GB" sz="2000" dirty="0">
                <a:latin typeface="Trebuchet MS"/>
              </a:rPr>
              <a:t>A range of learning and training needs were identified</a:t>
            </a:r>
            <a:endParaRPr lang="en-GB" sz="2000" dirty="0">
              <a:latin typeface="Trebuchet MS" panose="020B0703020202090204" pitchFamily="34" charset="0"/>
            </a:endParaRPr>
          </a:p>
          <a:p>
            <a:pPr lvl="1">
              <a:buFont typeface="Courier New" panose="020B0604020202020204" pitchFamily="34" charset="0"/>
              <a:buChar char="o"/>
            </a:pPr>
            <a:endParaRPr lang="en-GB" sz="2000" dirty="0">
              <a:latin typeface="Trebuchet MS" panose="020B0703020202090204" pitchFamily="34" charset="0"/>
            </a:endParaRPr>
          </a:p>
          <a:p>
            <a:pPr marL="101600" indent="0">
              <a:buNone/>
            </a:pPr>
            <a:endParaRPr lang="en-GB" sz="2400" dirty="0">
              <a:latin typeface="Trebuchet MS" panose="020B0703020202090204" pitchFamily="34" charset="0"/>
            </a:endParaRPr>
          </a:p>
        </p:txBody>
      </p:sp>
      <p:sp>
        <p:nvSpPr>
          <p:cNvPr id="3" name="Title 2">
            <a:extLst>
              <a:ext uri="{FF2B5EF4-FFF2-40B4-BE49-F238E27FC236}">
                <a16:creationId xmlns:a16="http://schemas.microsoft.com/office/drawing/2014/main" id="{CF0C3F03-52DC-3FDF-94C8-79F3853037B5}"/>
              </a:ext>
            </a:extLst>
          </p:cNvPr>
          <p:cNvSpPr>
            <a:spLocks noGrp="1"/>
          </p:cNvSpPr>
          <p:nvPr>
            <p:ph type="title"/>
          </p:nvPr>
        </p:nvSpPr>
        <p:spPr>
          <a:xfrm>
            <a:off x="838200" y="970171"/>
            <a:ext cx="10573109" cy="1140891"/>
          </a:xfrm>
        </p:spPr>
        <p:txBody>
          <a:bodyPr/>
          <a:lstStyle/>
          <a:p>
            <a:r>
              <a:rPr lang="en-GB" dirty="0"/>
              <a:t>Supporting the VCFSE sector to evaluate social prescribing </a:t>
            </a:r>
            <a:br>
              <a:rPr lang="en-GB" dirty="0"/>
            </a:br>
            <a:r>
              <a:rPr lang="en-GB" sz="1800" dirty="0"/>
              <a:t>Dr Marie Polley, Abby Sabey, Dr Helen Seers, Professor Helen Chatterjee</a:t>
            </a:r>
            <a:endParaRPr lang="en-US" sz="1800" dirty="0"/>
          </a:p>
        </p:txBody>
      </p:sp>
    </p:spTree>
    <p:extLst>
      <p:ext uri="{BB962C8B-B14F-4D97-AF65-F5344CB8AC3E}">
        <p14:creationId xmlns:p14="http://schemas.microsoft.com/office/powerpoint/2010/main" val="151544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4" name="AutoShape 2" descr="https://ukc-powerpoint.officeapps.live.com/pods/GetClipboardImage.ashx?Id=b35f7067-a6ea-4858-b076-37222f998171&amp;DC=GUK1&amp;pkey=7d050462-3bf4-426e-ac48-7cfedc01050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Trebuchet MS" panose="020B0703020202090204" pitchFamily="34" charset="0"/>
            </a:endParaRPr>
          </a:p>
        </p:txBody>
      </p:sp>
      <p:sp>
        <p:nvSpPr>
          <p:cNvPr id="7" name="TextBox 6">
            <a:extLst>
              <a:ext uri="{FF2B5EF4-FFF2-40B4-BE49-F238E27FC236}">
                <a16:creationId xmlns:a16="http://schemas.microsoft.com/office/drawing/2014/main" id="{AA1AD684-0EC4-CCAF-FBF2-D0CA7AABCA5E}"/>
              </a:ext>
            </a:extLst>
          </p:cNvPr>
          <p:cNvSpPr txBox="1"/>
          <p:nvPr/>
        </p:nvSpPr>
        <p:spPr>
          <a:xfrm>
            <a:off x="2235530" y="4951270"/>
            <a:ext cx="7751618" cy="369332"/>
          </a:xfrm>
          <a:prstGeom prst="rect">
            <a:avLst/>
          </a:prstGeom>
          <a:noFill/>
        </p:spPr>
        <p:txBody>
          <a:bodyPr wrap="square">
            <a:spAutoFit/>
          </a:bodyPr>
          <a:lstStyle/>
          <a:p>
            <a:endParaRPr lang="en-GB" dirty="0">
              <a:latin typeface="Trebuchet MS" panose="020B0703020202090204" pitchFamily="34" charset="0"/>
            </a:endParaRPr>
          </a:p>
        </p:txBody>
      </p:sp>
      <p:sp>
        <p:nvSpPr>
          <p:cNvPr id="10" name="TextBox 9">
            <a:extLst>
              <a:ext uri="{FF2B5EF4-FFF2-40B4-BE49-F238E27FC236}">
                <a16:creationId xmlns:a16="http://schemas.microsoft.com/office/drawing/2014/main" id="{093B441C-C1CF-DC26-E229-DB5CB3192F67}"/>
              </a:ext>
            </a:extLst>
          </p:cNvPr>
          <p:cNvSpPr txBox="1"/>
          <p:nvPr/>
        </p:nvSpPr>
        <p:spPr>
          <a:xfrm>
            <a:off x="4183875" y="3059667"/>
            <a:ext cx="7751618" cy="369332"/>
          </a:xfrm>
          <a:prstGeom prst="rect">
            <a:avLst/>
          </a:prstGeom>
          <a:noFill/>
        </p:spPr>
        <p:txBody>
          <a:bodyPr wrap="square">
            <a:spAutoFit/>
          </a:bodyPr>
          <a:lstStyle/>
          <a:p>
            <a:endParaRPr lang="en-GB" dirty="0">
              <a:latin typeface="Trebuchet MS" panose="020B0703020202090204" pitchFamily="34" charset="0"/>
            </a:endParaRPr>
          </a:p>
        </p:txBody>
      </p:sp>
      <p:sp>
        <p:nvSpPr>
          <p:cNvPr id="9" name="Title 8">
            <a:extLst>
              <a:ext uri="{FF2B5EF4-FFF2-40B4-BE49-F238E27FC236}">
                <a16:creationId xmlns:a16="http://schemas.microsoft.com/office/drawing/2014/main" id="{E66751C7-BA85-6847-086F-0984ABCB4F6C}"/>
              </a:ext>
            </a:extLst>
          </p:cNvPr>
          <p:cNvSpPr>
            <a:spLocks noGrp="1"/>
          </p:cNvSpPr>
          <p:nvPr>
            <p:ph type="title"/>
          </p:nvPr>
        </p:nvSpPr>
        <p:spPr>
          <a:xfrm>
            <a:off x="2267607" y="539782"/>
            <a:ext cx="10515600" cy="1258262"/>
          </a:xfrm>
          <a:noFill/>
        </p:spPr>
        <p:txBody>
          <a:bodyPr/>
          <a:lstStyle/>
          <a:p>
            <a:r>
              <a:rPr lang="en-US" kern="0" dirty="0">
                <a:latin typeface="Trebuchet MS"/>
              </a:rPr>
              <a:t>What next?</a:t>
            </a:r>
            <a:br>
              <a:rPr lang="en-US" kern="0" dirty="0">
                <a:latin typeface="Trebuchet MS"/>
              </a:rPr>
            </a:br>
            <a:endParaRPr lang="en-US" dirty="0"/>
          </a:p>
        </p:txBody>
      </p:sp>
      <p:sp>
        <p:nvSpPr>
          <p:cNvPr id="8" name="TextBox 7">
            <a:extLst>
              <a:ext uri="{FF2B5EF4-FFF2-40B4-BE49-F238E27FC236}">
                <a16:creationId xmlns:a16="http://schemas.microsoft.com/office/drawing/2014/main" id="{FCC7AC4C-991F-4512-8F43-2690AC773D93}"/>
              </a:ext>
            </a:extLst>
          </p:cNvPr>
          <p:cNvSpPr txBox="1"/>
          <p:nvPr/>
        </p:nvSpPr>
        <p:spPr>
          <a:xfrm>
            <a:off x="523875" y="1245298"/>
            <a:ext cx="9434206" cy="5661358"/>
          </a:xfrm>
          <a:prstGeom prst="rect">
            <a:avLst/>
          </a:prstGeom>
          <a:noFill/>
        </p:spPr>
        <p:txBody>
          <a:bodyPr wrap="square" lIns="91440" tIns="45720" rIns="91440" bIns="45720" rtlCol="0" anchor="t">
            <a:spAutoFit/>
          </a:bodyPr>
          <a:lstStyle/>
          <a:p>
            <a:pPr marL="293370" indent="-285750">
              <a:lnSpc>
                <a:spcPct val="115000"/>
              </a:lnSpc>
              <a:spcBef>
                <a:spcPts val="1000"/>
              </a:spcBef>
              <a:buClr>
                <a:schemeClr val="dk1"/>
              </a:buClr>
              <a:buSzPct val="100000"/>
              <a:buFont typeface="Arial" panose="020B0604020202020204" pitchFamily="34" charset="0"/>
              <a:buChar char="•"/>
            </a:pPr>
            <a:r>
              <a:rPr lang="en-GB" sz="2000" dirty="0">
                <a:solidFill>
                  <a:srgbClr val="EF4D84"/>
                </a:solidFill>
                <a:latin typeface="Trebuchet MS"/>
              </a:rPr>
              <a:t>What works for whom?</a:t>
            </a:r>
            <a:endParaRPr lang="en-GB" sz="2000" dirty="0">
              <a:latin typeface="Trebuchet MS"/>
            </a:endParaRPr>
          </a:p>
          <a:p>
            <a:pPr marL="293370" lvl="0" indent="-285750" algn="l" rtl="0">
              <a:lnSpc>
                <a:spcPct val="115000"/>
              </a:lnSpc>
              <a:spcBef>
                <a:spcPts val="600"/>
              </a:spcBef>
              <a:spcAft>
                <a:spcPts val="0"/>
              </a:spcAft>
              <a:buClr>
                <a:schemeClr val="dk1"/>
              </a:buClr>
              <a:buSzPct val="100000"/>
              <a:buFont typeface="Arial" panose="020B0604020202020204" pitchFamily="34" charset="0"/>
              <a:buChar char="•"/>
            </a:pPr>
            <a:r>
              <a:rPr lang="en-GB" sz="1600" dirty="0">
                <a:latin typeface="Trebuchet MS"/>
              </a:rPr>
              <a:t>Better evidence on:</a:t>
            </a:r>
          </a:p>
          <a:p>
            <a:pPr marL="750570" lvl="1" indent="-285750">
              <a:lnSpc>
                <a:spcPct val="115000"/>
              </a:lnSpc>
              <a:spcBef>
                <a:spcPts val="600"/>
              </a:spcBef>
              <a:buClr>
                <a:schemeClr val="dk1"/>
              </a:buClr>
              <a:buSzPct val="100000"/>
              <a:buFont typeface="Arial" panose="020B0604020202020204" pitchFamily="34" charset="0"/>
              <a:buChar char="•"/>
            </a:pPr>
            <a:r>
              <a:rPr lang="en-GB" sz="1600" dirty="0">
                <a:latin typeface="Trebuchet MS"/>
              </a:rPr>
              <a:t>particular population groups </a:t>
            </a:r>
            <a:endParaRPr lang="en-GB" sz="1600" dirty="0">
              <a:latin typeface="Trebuchet MS" panose="020B0703020202090204" pitchFamily="34" charset="0"/>
            </a:endParaRPr>
          </a:p>
          <a:p>
            <a:pPr marL="750570" lvl="1" indent="-285750">
              <a:lnSpc>
                <a:spcPct val="115000"/>
              </a:lnSpc>
              <a:spcBef>
                <a:spcPts val="600"/>
              </a:spcBef>
              <a:buClr>
                <a:schemeClr val="dk1"/>
              </a:buClr>
              <a:buSzPct val="100000"/>
              <a:buFont typeface="Arial" panose="020B0604020202020204" pitchFamily="34" charset="0"/>
              <a:buChar char="•"/>
            </a:pPr>
            <a:r>
              <a:rPr lang="en-GB" sz="1600" dirty="0">
                <a:latin typeface="Trebuchet MS" panose="020B0703020202090204" pitchFamily="34" charset="0"/>
              </a:rPr>
              <a:t>specific conditions</a:t>
            </a:r>
          </a:p>
          <a:p>
            <a:pPr marL="750570" lvl="1" indent="-285750">
              <a:lnSpc>
                <a:spcPct val="115000"/>
              </a:lnSpc>
              <a:spcBef>
                <a:spcPts val="600"/>
              </a:spcBef>
              <a:buClr>
                <a:schemeClr val="dk1"/>
              </a:buClr>
              <a:buSzPct val="100000"/>
              <a:buFont typeface="Arial" panose="020B0604020202020204" pitchFamily="34" charset="0"/>
              <a:buChar char="•"/>
            </a:pPr>
            <a:r>
              <a:rPr lang="en-GB" sz="1600" dirty="0">
                <a:latin typeface="Trebuchet MS" panose="020B0703020202090204" pitchFamily="34" charset="0"/>
              </a:rPr>
              <a:t>health inequalities </a:t>
            </a:r>
          </a:p>
          <a:p>
            <a:pPr marL="293370" indent="-285750">
              <a:lnSpc>
                <a:spcPct val="115000"/>
              </a:lnSpc>
              <a:spcBef>
                <a:spcPts val="600"/>
              </a:spcBef>
              <a:buClr>
                <a:schemeClr val="dk1"/>
              </a:buClr>
              <a:buSzPct val="100000"/>
              <a:buFont typeface="Arial" panose="020B0604020202020204" pitchFamily="34" charset="0"/>
              <a:buChar char="•"/>
            </a:pPr>
            <a:r>
              <a:rPr lang="en-GB" sz="1600" dirty="0">
                <a:latin typeface="Trebuchet MS"/>
              </a:rPr>
              <a:t>…for both intervention and implementation</a:t>
            </a:r>
          </a:p>
          <a:p>
            <a:pPr marL="464820" lvl="1">
              <a:lnSpc>
                <a:spcPct val="115000"/>
              </a:lnSpc>
              <a:spcBef>
                <a:spcPts val="600"/>
              </a:spcBef>
              <a:buClr>
                <a:schemeClr val="dk1"/>
              </a:buClr>
              <a:buSzPct val="100000"/>
            </a:pPr>
            <a:endParaRPr lang="en-GB" sz="1600" dirty="0">
              <a:latin typeface="Trebuchet MS" panose="020B0703020202090204" pitchFamily="34" charset="0"/>
            </a:endParaRPr>
          </a:p>
          <a:p>
            <a:pPr marL="293370" indent="-285750">
              <a:lnSpc>
                <a:spcPct val="115000"/>
              </a:lnSpc>
              <a:spcBef>
                <a:spcPts val="600"/>
              </a:spcBef>
              <a:buClr>
                <a:schemeClr val="dk1"/>
              </a:buClr>
              <a:buSzPct val="100000"/>
              <a:buFont typeface="Arial" panose="020B0604020202020204" pitchFamily="34" charset="0"/>
              <a:buChar char="•"/>
            </a:pPr>
            <a:r>
              <a:rPr lang="en-GB" sz="2000" dirty="0">
                <a:solidFill>
                  <a:srgbClr val="EF4D84"/>
                </a:solidFill>
                <a:latin typeface="Trebuchet MS" panose="020B0703020202090204" pitchFamily="34" charset="0"/>
              </a:rPr>
              <a:t>Consistency and consensus </a:t>
            </a:r>
            <a:endParaRPr lang="en-GB" sz="2000" dirty="0">
              <a:latin typeface="Trebuchet MS" panose="020B0703020202090204" pitchFamily="34" charset="0"/>
            </a:endParaRPr>
          </a:p>
          <a:p>
            <a:pPr marL="293370" lvl="0" indent="-285750" algn="l" rtl="0">
              <a:lnSpc>
                <a:spcPct val="115000"/>
              </a:lnSpc>
              <a:spcBef>
                <a:spcPts val="600"/>
              </a:spcBef>
              <a:spcAft>
                <a:spcPts val="0"/>
              </a:spcAft>
              <a:buClr>
                <a:schemeClr val="dk1"/>
              </a:buClr>
              <a:buSzPct val="100000"/>
              <a:buFont typeface="Arial" panose="020B0604020202020204" pitchFamily="34" charset="0"/>
              <a:buChar char="•"/>
            </a:pPr>
            <a:r>
              <a:rPr lang="en-GB" sz="1600" dirty="0">
                <a:latin typeface="Trebuchet MS" panose="020B0703020202090204" pitchFamily="34" charset="0"/>
              </a:rPr>
              <a:t>Simple, consistent impact measures for evaluation</a:t>
            </a:r>
          </a:p>
          <a:p>
            <a:pPr marL="293370" lvl="0" indent="-285750" algn="l" rtl="0">
              <a:lnSpc>
                <a:spcPct val="115000"/>
              </a:lnSpc>
              <a:spcBef>
                <a:spcPts val="600"/>
              </a:spcBef>
              <a:spcAft>
                <a:spcPts val="0"/>
              </a:spcAft>
              <a:buClr>
                <a:schemeClr val="dk1"/>
              </a:buClr>
              <a:buSzPct val="100000"/>
              <a:buFont typeface="Arial" panose="020B0604020202020204" pitchFamily="34" charset="0"/>
              <a:buChar char="•"/>
            </a:pPr>
            <a:r>
              <a:rPr lang="en-GB" sz="1600" dirty="0">
                <a:latin typeface="Trebuchet MS" panose="020B0703020202090204" pitchFamily="34" charset="0"/>
              </a:rPr>
              <a:t>‘Gold standard’ measures for economic impact/service usage</a:t>
            </a:r>
          </a:p>
          <a:p>
            <a:pPr marL="293370" indent="-285750">
              <a:lnSpc>
                <a:spcPct val="115000"/>
              </a:lnSpc>
              <a:spcBef>
                <a:spcPts val="600"/>
              </a:spcBef>
              <a:buClr>
                <a:schemeClr val="dk1"/>
              </a:buClr>
              <a:buSzPct val="100000"/>
              <a:buFont typeface="Arial" panose="020B0604020202020204" pitchFamily="34" charset="0"/>
              <a:buChar char="•"/>
            </a:pPr>
            <a:endParaRPr lang="en-GB" sz="2000" dirty="0">
              <a:solidFill>
                <a:srgbClr val="EF4D84"/>
              </a:solidFill>
              <a:latin typeface="Trebuchet MS" panose="020B0703020202090204" pitchFamily="34" charset="0"/>
            </a:endParaRPr>
          </a:p>
          <a:p>
            <a:pPr marL="293370" indent="-285750">
              <a:lnSpc>
                <a:spcPct val="115000"/>
              </a:lnSpc>
              <a:spcBef>
                <a:spcPts val="600"/>
              </a:spcBef>
              <a:buClr>
                <a:schemeClr val="dk1"/>
              </a:buClr>
              <a:buSzPct val="100000"/>
              <a:buFont typeface="Arial" panose="020B0604020202020204" pitchFamily="34" charset="0"/>
              <a:buChar char="•"/>
            </a:pPr>
            <a:r>
              <a:rPr lang="en-GB" sz="2000" dirty="0">
                <a:solidFill>
                  <a:srgbClr val="EF4D84"/>
                </a:solidFill>
                <a:latin typeface="Trebuchet MS" panose="020B0703020202090204" pitchFamily="34" charset="0"/>
              </a:rPr>
              <a:t>Data sharing </a:t>
            </a:r>
          </a:p>
          <a:p>
            <a:pPr marL="293370" indent="-285750">
              <a:lnSpc>
                <a:spcPct val="114999"/>
              </a:lnSpc>
              <a:spcBef>
                <a:spcPts val="600"/>
              </a:spcBef>
              <a:buClr>
                <a:schemeClr val="dk1"/>
              </a:buClr>
              <a:buSzPct val="100000"/>
              <a:buFont typeface="Arial" panose="020B0604020202020204" pitchFamily="34" charset="0"/>
              <a:buChar char="•"/>
            </a:pPr>
            <a:endParaRPr lang="en-GB" sz="2000" dirty="0">
              <a:solidFill>
                <a:srgbClr val="EF4D84"/>
              </a:solidFill>
              <a:latin typeface="Trebuchet MS"/>
            </a:endParaRPr>
          </a:p>
          <a:p>
            <a:pPr marL="293370" indent="-285750">
              <a:lnSpc>
                <a:spcPct val="114999"/>
              </a:lnSpc>
              <a:spcBef>
                <a:spcPts val="600"/>
              </a:spcBef>
              <a:buClr>
                <a:schemeClr val="dk1"/>
              </a:buClr>
              <a:buSzPct val="100000"/>
              <a:buFont typeface="Arial" panose="020B0604020202020204" pitchFamily="34" charset="0"/>
              <a:buChar char="•"/>
            </a:pPr>
            <a:r>
              <a:rPr lang="en-GB" sz="2000" dirty="0">
                <a:solidFill>
                  <a:srgbClr val="EF4D84"/>
                </a:solidFill>
                <a:latin typeface="Trebuchet MS"/>
              </a:rPr>
              <a:t>Alternative ways to evaluate</a:t>
            </a:r>
            <a:endParaRPr lang="en-GB" sz="2000" dirty="0">
              <a:solidFill>
                <a:srgbClr val="EF4D84"/>
              </a:solidFill>
              <a:latin typeface="Trebuchet MS" panose="020B0703020202090204" pitchFamily="34" charset="0"/>
            </a:endParaRPr>
          </a:p>
        </p:txBody>
      </p:sp>
      <p:pic>
        <p:nvPicPr>
          <p:cNvPr id="1026" name="Picture 2" descr="A picture containing sky, outdoor, smoke, clouds&#10;&#10;Description automatically generated">
            <a:extLst>
              <a:ext uri="{FF2B5EF4-FFF2-40B4-BE49-F238E27FC236}">
                <a16:creationId xmlns:a16="http://schemas.microsoft.com/office/drawing/2014/main" id="{259B2543-5224-4B38-596A-F51589BEC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67"/>
          <a:stretch/>
        </p:blipFill>
        <p:spPr bwMode="auto">
          <a:xfrm>
            <a:off x="7327406" y="794807"/>
            <a:ext cx="4412606" cy="526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27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CB507-602E-E36B-9FB5-8BFAAD8BA5E2}"/>
              </a:ext>
            </a:extLst>
          </p:cNvPr>
          <p:cNvSpPr>
            <a:spLocks noGrp="1"/>
          </p:cNvSpPr>
          <p:nvPr>
            <p:ph type="body" sz="quarter" idx="10"/>
          </p:nvPr>
        </p:nvSpPr>
        <p:spPr>
          <a:xfrm>
            <a:off x="457199" y="1564104"/>
            <a:ext cx="6160169" cy="5053263"/>
          </a:xfrm>
        </p:spPr>
        <p:txBody>
          <a:bodyPr>
            <a:normAutofit/>
          </a:bodyPr>
          <a:lstStyle/>
          <a:p>
            <a:r>
              <a:rPr lang="en-GB" dirty="0">
                <a:latin typeface="Arial"/>
                <a:cs typeface="Arial"/>
              </a:rPr>
              <a:t>Live example - an ICB wide approach in North East London</a:t>
            </a:r>
          </a:p>
          <a:p>
            <a:endParaRPr lang="en-GB" sz="4400" dirty="0">
              <a:solidFill>
                <a:schemeClr val="tx2"/>
              </a:solidFill>
              <a:latin typeface="Arial"/>
              <a:cs typeface="Arial"/>
            </a:endParaRPr>
          </a:p>
          <a:p>
            <a:pPr marL="171450" marR="0" lvl="0" indent="-171450" algn="l" defTabSz="914400" rtl="0" eaLnBrk="1" fontAlgn="b"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chemeClr val="tx2"/>
                </a:solidFill>
                <a:effectLst/>
                <a:uLnTx/>
                <a:uFillTx/>
                <a:latin typeface="Arial"/>
                <a:ea typeface="+mn-ea"/>
                <a:cs typeface="+mn-cs"/>
              </a:rPr>
              <a:t>Lauren Moy (Programme manager - </a:t>
            </a:r>
            <a:r>
              <a:rPr lang="en-GB" sz="2000" b="0" dirty="0">
                <a:solidFill>
                  <a:schemeClr val="tx2"/>
                </a:solidFill>
                <a:latin typeface="Arial"/>
                <a:cs typeface="+mn-cs"/>
              </a:rPr>
              <a:t>NEL</a:t>
            </a:r>
            <a:r>
              <a:rPr kumimoji="0" lang="en-GB" sz="2000" b="0" i="0" u="none" strike="noStrike" kern="1200" cap="none" spc="0" normalizeH="0" baseline="0" noProof="0" dirty="0">
                <a:ln>
                  <a:noFill/>
                </a:ln>
                <a:solidFill>
                  <a:schemeClr val="tx2"/>
                </a:solidFill>
                <a:effectLst/>
                <a:uLnTx/>
                <a:uFillTx/>
                <a:latin typeface="Arial"/>
                <a:ea typeface="+mn-ea"/>
                <a:cs typeface="+mn-cs"/>
              </a:rPr>
              <a:t> ICB)</a:t>
            </a:r>
            <a:endParaRPr lang="en-GB" sz="2000" b="0" i="0" u="none" strike="noStrike" kern="1200" cap="none" spc="0" normalizeH="0" baseline="0" noProof="0" dirty="0">
              <a:ln>
                <a:noFill/>
              </a:ln>
              <a:solidFill>
                <a:schemeClr val="tx2"/>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chemeClr val="tx2"/>
                </a:solidFill>
                <a:effectLst/>
                <a:uLnTx/>
                <a:uFillTx/>
                <a:latin typeface="Arial"/>
                <a:ea typeface="+mn-ea"/>
                <a:cs typeface="+mn-cs"/>
              </a:rPr>
              <a:t>Raquel Cerezo Martin (Social prescribing link worker Redbridge)</a:t>
            </a:r>
            <a:endParaRPr lang="en-GB" sz="2000" b="0" i="0" u="none" strike="noStrike" kern="1200" cap="none" spc="0" normalizeH="0" baseline="0" noProof="0" dirty="0">
              <a:ln>
                <a:noFill/>
              </a:ln>
              <a:solidFill>
                <a:schemeClr val="tx2"/>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chemeClr val="tx2"/>
                </a:solidFill>
                <a:effectLst/>
                <a:uLnTx/>
                <a:uFillTx/>
                <a:latin typeface="Arial"/>
                <a:ea typeface="+mn-ea"/>
                <a:cs typeface="+mn-cs"/>
              </a:rPr>
              <a:t>Lisa Wolff (Social prescribing link worker – Havering)</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schemeClr val="tx2"/>
                </a:solidFill>
                <a:effectLst/>
                <a:uLnTx/>
                <a:uFillTx/>
                <a:latin typeface="Arial"/>
                <a:ea typeface="+mn-ea"/>
                <a:cs typeface="+mn-cs"/>
              </a:rPr>
              <a:t>Victoria </a:t>
            </a:r>
            <a:r>
              <a:rPr kumimoji="0" lang="en-GB" sz="2000" b="0" i="0" u="none" strike="noStrike" kern="1200" cap="none" spc="0" normalizeH="0" baseline="0" noProof="0" dirty="0" err="1">
                <a:ln>
                  <a:noFill/>
                </a:ln>
                <a:solidFill>
                  <a:schemeClr val="tx2"/>
                </a:solidFill>
                <a:effectLst/>
                <a:uLnTx/>
                <a:uFillTx/>
                <a:latin typeface="Arial"/>
                <a:ea typeface="+mn-ea"/>
                <a:cs typeface="+mn-cs"/>
              </a:rPr>
              <a:t>Tzortziou</a:t>
            </a:r>
            <a:r>
              <a:rPr kumimoji="0" lang="en-GB" sz="2000" b="0" i="0" u="none" strike="noStrike" kern="1200" cap="none" spc="0" normalizeH="0" baseline="0" noProof="0" dirty="0">
                <a:ln>
                  <a:noFill/>
                </a:ln>
                <a:solidFill>
                  <a:schemeClr val="tx2"/>
                </a:solidFill>
                <a:effectLst/>
                <a:uLnTx/>
                <a:uFillTx/>
                <a:latin typeface="Arial"/>
                <a:ea typeface="+mn-ea"/>
                <a:cs typeface="+mn-cs"/>
              </a:rPr>
              <a:t>-Brown (GP Tower Hamlets, NHS NEL ICB Research and Innovation Lead)</a:t>
            </a:r>
          </a:p>
        </p:txBody>
      </p:sp>
    </p:spTree>
    <p:extLst>
      <p:ext uri="{BB962C8B-B14F-4D97-AF65-F5344CB8AC3E}">
        <p14:creationId xmlns:p14="http://schemas.microsoft.com/office/powerpoint/2010/main" val="29672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6EF1B7EB-AED4-68D7-2902-F067742FA195}"/>
              </a:ext>
            </a:extLst>
          </p:cNvPr>
          <p:cNvSpPr/>
          <p:nvPr/>
        </p:nvSpPr>
        <p:spPr>
          <a:xfrm>
            <a:off x="1507238" y="5486034"/>
            <a:ext cx="3828536" cy="474983"/>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62936CDE-E2B3-946D-FFA0-3B85BE631608}"/>
              </a:ext>
            </a:extLst>
          </p:cNvPr>
          <p:cNvSpPr/>
          <p:nvPr/>
        </p:nvSpPr>
        <p:spPr>
          <a:xfrm rot="10800000">
            <a:off x="1525339" y="3797633"/>
            <a:ext cx="9569303" cy="474983"/>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1FBB6D50-D632-B9C4-2B88-E26389AD7557}"/>
              </a:ext>
            </a:extLst>
          </p:cNvPr>
          <p:cNvSpPr/>
          <p:nvPr/>
        </p:nvSpPr>
        <p:spPr>
          <a:xfrm>
            <a:off x="1525340" y="1797080"/>
            <a:ext cx="9569303" cy="474983"/>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BEF9AE6-676A-4685-B15A-9007C9CB8996}"/>
              </a:ext>
            </a:extLst>
          </p:cNvPr>
          <p:cNvSpPr txBox="1">
            <a:spLocks/>
          </p:cNvSpPr>
          <p:nvPr/>
        </p:nvSpPr>
        <p:spPr>
          <a:xfrm>
            <a:off x="0" y="1"/>
            <a:ext cx="8969339" cy="874642"/>
          </a:xfrm>
          <a:prstGeom prst="rect">
            <a:avLst/>
          </a:prstGeom>
          <a:solidFill>
            <a:srgbClr val="0070C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225" marR="0" lvl="2" indent="-47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GB" sz="2400" b="1" dirty="0">
                <a:solidFill>
                  <a:prstClr val="white"/>
                </a:solidFill>
                <a:latin typeface="Arial" panose="020B0604020202020204" pitchFamily="34" charset="0"/>
                <a:ea typeface="Tahoma" panose="020B0604030504040204" pitchFamily="34" charset="0"/>
                <a:cs typeface="Arial" panose="020B0604020202020204" pitchFamily="34" charset="0"/>
              </a:rPr>
              <a:t>Minimum dataset – Template &amp; Dashboard  </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pic>
        <p:nvPicPr>
          <p:cNvPr id="1026" name="Picture 2" descr="5 Types of Teams. What's Your Choice? | Hygger.io">
            <a:extLst>
              <a:ext uri="{FF2B5EF4-FFF2-40B4-BE49-F238E27FC236}">
                <a16:creationId xmlns:a16="http://schemas.microsoft.com/office/drawing/2014/main" id="{540274FF-1FAD-A5D3-CAAE-F6C5554F1B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619" y="1243994"/>
            <a:ext cx="2532321" cy="15193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rt Icon Stock Photo, Picture And Royalty Free Image. Image 15417401.">
            <a:extLst>
              <a:ext uri="{FF2B5EF4-FFF2-40B4-BE49-F238E27FC236}">
                <a16:creationId xmlns:a16="http://schemas.microsoft.com/office/drawing/2014/main" id="{67E2E495-913D-80C1-20A2-73177EEB62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50" y="1607905"/>
            <a:ext cx="812836" cy="812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4E7B9C-2689-5AA5-7A50-9D7B7779F0F6}"/>
              </a:ext>
            </a:extLst>
          </p:cNvPr>
          <p:cNvSpPr txBox="1"/>
          <p:nvPr/>
        </p:nvSpPr>
        <p:spPr>
          <a:xfrm>
            <a:off x="2292590" y="2646000"/>
            <a:ext cx="219207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14 SP Teams across 45 PCNs </a:t>
            </a:r>
            <a:endParaRPr lang="en-US" sz="1600" dirty="0">
              <a:latin typeface="Arial" panose="020B0604020202020204" pitchFamily="34" charset="0"/>
              <a:cs typeface="Arial" panose="020B0604020202020204" pitchFamily="34" charset="0"/>
            </a:endParaRPr>
          </a:p>
        </p:txBody>
      </p:sp>
      <p:pic>
        <p:nvPicPr>
          <p:cNvPr id="1030" name="Picture 6" descr="Team Meeting Software for Better Meetings | Trello">
            <a:extLst>
              <a:ext uri="{FF2B5EF4-FFF2-40B4-BE49-F238E27FC236}">
                <a16:creationId xmlns:a16="http://schemas.microsoft.com/office/drawing/2014/main" id="{2DCD4616-2126-68B3-C7F8-6F8A77973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464" y="1528680"/>
            <a:ext cx="2115103" cy="971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511092-E177-29DA-79A3-E2119DCB051D}"/>
              </a:ext>
            </a:extLst>
          </p:cNvPr>
          <p:cNvSpPr txBox="1"/>
          <p:nvPr/>
        </p:nvSpPr>
        <p:spPr>
          <a:xfrm>
            <a:off x="5335773" y="2646000"/>
            <a:ext cx="219207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Social Prescribing Evaluation Group </a:t>
            </a:r>
            <a:endParaRPr lang="en-US" sz="1600" dirty="0">
              <a:latin typeface="Arial" panose="020B0604020202020204" pitchFamily="34" charset="0"/>
              <a:cs typeface="Arial" panose="020B0604020202020204" pitchFamily="34" charset="0"/>
            </a:endParaRPr>
          </a:p>
        </p:txBody>
      </p:sp>
      <p:pic>
        <p:nvPicPr>
          <p:cNvPr id="1032" name="Picture 8" descr="What Is the Data Analysis Process? 5 Key Steps to Follow">
            <a:extLst>
              <a:ext uri="{FF2B5EF4-FFF2-40B4-BE49-F238E27FC236}">
                <a16:creationId xmlns:a16="http://schemas.microsoft.com/office/drawing/2014/main" id="{DE1F344A-D6A4-6F71-1511-395AD11A4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9563" y="1528680"/>
            <a:ext cx="1857818" cy="1001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93F2D6-0672-A8F0-155A-026B13BBA4F6}"/>
              </a:ext>
            </a:extLst>
          </p:cNvPr>
          <p:cNvSpPr txBox="1"/>
          <p:nvPr/>
        </p:nvSpPr>
        <p:spPr>
          <a:xfrm>
            <a:off x="8376685" y="2646000"/>
            <a:ext cx="219207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Minimum dataset </a:t>
            </a:r>
            <a:endParaRPr lang="en-US" sz="1600" dirty="0">
              <a:latin typeface="Arial" panose="020B0604020202020204" pitchFamily="34" charset="0"/>
              <a:cs typeface="Arial" panose="020B0604020202020204" pitchFamily="34" charset="0"/>
            </a:endParaRPr>
          </a:p>
        </p:txBody>
      </p:sp>
      <p:pic>
        <p:nvPicPr>
          <p:cNvPr id="1034" name="Picture 10" descr="How to Locate and Use the Ardens EMIS Clinical Templates : Ardens EMIS Web">
            <a:extLst>
              <a:ext uri="{FF2B5EF4-FFF2-40B4-BE49-F238E27FC236}">
                <a16:creationId xmlns:a16="http://schemas.microsoft.com/office/drawing/2014/main" id="{B21A2516-2449-B2F2-DE21-B90D2A4DEF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3522" y="3513056"/>
            <a:ext cx="1868132" cy="1098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B55556-0B5A-1D65-4627-130A5D977D19}"/>
              </a:ext>
            </a:extLst>
          </p:cNvPr>
          <p:cNvSpPr txBox="1"/>
          <p:nvPr/>
        </p:nvSpPr>
        <p:spPr>
          <a:xfrm>
            <a:off x="8453647" y="4637571"/>
            <a:ext cx="219207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EMIS/</a:t>
            </a:r>
            <a:r>
              <a:rPr lang="en-GB" sz="1600" dirty="0" err="1">
                <a:latin typeface="Arial" panose="020B0604020202020204" pitchFamily="34" charset="0"/>
                <a:cs typeface="Arial" panose="020B0604020202020204" pitchFamily="34" charset="0"/>
              </a:rPr>
              <a:t>SystmOne</a:t>
            </a:r>
            <a:r>
              <a:rPr lang="en-GB" sz="1600" dirty="0">
                <a:latin typeface="Arial" panose="020B0604020202020204" pitchFamily="34" charset="0"/>
                <a:cs typeface="Arial" panose="020B0604020202020204" pitchFamily="34" charset="0"/>
              </a:rPr>
              <a:t> template </a:t>
            </a:r>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7024C02-09C1-C67B-72C3-4E6532A18EF0}"/>
              </a:ext>
            </a:extLst>
          </p:cNvPr>
          <p:cNvPicPr>
            <a:picLocks noChangeAspect="1"/>
          </p:cNvPicPr>
          <p:nvPr/>
        </p:nvPicPr>
        <p:blipFill>
          <a:blip r:embed="rId7"/>
          <a:stretch>
            <a:fillRect/>
          </a:stretch>
        </p:blipFill>
        <p:spPr>
          <a:xfrm>
            <a:off x="5175950" y="3529347"/>
            <a:ext cx="2268084" cy="1112180"/>
          </a:xfrm>
          <a:prstGeom prst="rect">
            <a:avLst/>
          </a:prstGeom>
        </p:spPr>
      </p:pic>
      <p:sp>
        <p:nvSpPr>
          <p:cNvPr id="9" name="TextBox 8">
            <a:extLst>
              <a:ext uri="{FF2B5EF4-FFF2-40B4-BE49-F238E27FC236}">
                <a16:creationId xmlns:a16="http://schemas.microsoft.com/office/drawing/2014/main" id="{AC1EA01C-23CC-2F59-7A95-CB5B4AD954C3}"/>
              </a:ext>
            </a:extLst>
          </p:cNvPr>
          <p:cNvSpPr txBox="1"/>
          <p:nvPr/>
        </p:nvSpPr>
        <p:spPr>
          <a:xfrm>
            <a:off x="5335773" y="4606491"/>
            <a:ext cx="219207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Dashboard</a:t>
            </a:r>
            <a:endParaRPr lang="en-US" sz="1600" dirty="0">
              <a:latin typeface="Arial" panose="020B0604020202020204" pitchFamily="34" charset="0"/>
              <a:cs typeface="Arial" panose="020B0604020202020204" pitchFamily="34" charset="0"/>
            </a:endParaRPr>
          </a:p>
        </p:txBody>
      </p:sp>
      <p:pic>
        <p:nvPicPr>
          <p:cNvPr id="1036" name="Picture 12" descr="Procurement = Purchasing ? Explained using Enabling Procurement's 6 Step  process! - Enabling Procurement">
            <a:extLst>
              <a:ext uri="{FF2B5EF4-FFF2-40B4-BE49-F238E27FC236}">
                <a16:creationId xmlns:a16="http://schemas.microsoft.com/office/drawing/2014/main" id="{02C808A4-1430-A89D-EB81-F7D53E49C7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8052" y="3310448"/>
            <a:ext cx="1798410" cy="13011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7D99D19-3CE8-19E6-687A-690E25967967}"/>
              </a:ext>
            </a:extLst>
          </p:cNvPr>
          <p:cNvSpPr txBox="1"/>
          <p:nvPr/>
        </p:nvSpPr>
        <p:spPr>
          <a:xfrm>
            <a:off x="2159997" y="4616092"/>
            <a:ext cx="219207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Procurement </a:t>
            </a:r>
            <a:r>
              <a:rPr lang="en-GB" sz="1600">
                <a:latin typeface="Arial" panose="020B0604020202020204" pitchFamily="34" charset="0"/>
                <a:cs typeface="Arial" panose="020B0604020202020204" pitchFamily="34" charset="0"/>
              </a:rPr>
              <a:t>of CMS / DoS </a:t>
            </a:r>
            <a:endParaRPr lang="en-US" sz="1600" dirty="0">
              <a:latin typeface="Arial" panose="020B0604020202020204" pitchFamily="34" charset="0"/>
              <a:cs typeface="Arial" panose="020B0604020202020204" pitchFamily="34" charset="0"/>
            </a:endParaRPr>
          </a:p>
        </p:txBody>
      </p:sp>
      <p:sp>
        <p:nvSpPr>
          <p:cNvPr id="15" name="Arrow: U-Turn 14">
            <a:extLst>
              <a:ext uri="{FF2B5EF4-FFF2-40B4-BE49-F238E27FC236}">
                <a16:creationId xmlns:a16="http://schemas.microsoft.com/office/drawing/2014/main" id="{5F6FD99F-F8BC-138F-D28B-6841C292257E}"/>
              </a:ext>
            </a:extLst>
          </p:cNvPr>
          <p:cNvSpPr/>
          <p:nvPr/>
        </p:nvSpPr>
        <p:spPr>
          <a:xfrm rot="5400000">
            <a:off x="10435772" y="2704688"/>
            <a:ext cx="2219114" cy="707437"/>
          </a:xfrm>
          <a:prstGeom prst="uturnArrow">
            <a:avLst>
              <a:gd name="adj1" fmla="val 25000"/>
              <a:gd name="adj2" fmla="val 25000"/>
              <a:gd name="adj3" fmla="val 25000"/>
              <a:gd name="adj4" fmla="val 43750"/>
              <a:gd name="adj5" fmla="val 10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1038" name="Picture 14" descr="What Is Continuous Improvement? Definition and Tools">
            <a:extLst>
              <a:ext uri="{FF2B5EF4-FFF2-40B4-BE49-F238E27FC236}">
                <a16:creationId xmlns:a16="http://schemas.microsoft.com/office/drawing/2014/main" id="{8E43F725-99E8-A489-1132-8F4056F534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61" y="5148730"/>
            <a:ext cx="1903006" cy="12011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0730B38-9625-8E68-7CBB-1ADBE3FE5BD7}"/>
              </a:ext>
            </a:extLst>
          </p:cNvPr>
          <p:cNvSpPr txBox="1"/>
          <p:nvPr/>
        </p:nvSpPr>
        <p:spPr>
          <a:xfrm>
            <a:off x="5541027" y="6317890"/>
            <a:ext cx="219207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Improvement cycle  </a:t>
            </a:r>
            <a:endParaRPr lang="en-US" sz="1600" dirty="0">
              <a:latin typeface="Arial" panose="020B0604020202020204" pitchFamily="34" charset="0"/>
              <a:cs typeface="Arial" panose="020B0604020202020204" pitchFamily="34" charset="0"/>
            </a:endParaRPr>
          </a:p>
        </p:txBody>
      </p:sp>
      <p:sp>
        <p:nvSpPr>
          <p:cNvPr id="18" name="Arrow: U-Turn 17">
            <a:extLst>
              <a:ext uri="{FF2B5EF4-FFF2-40B4-BE49-F238E27FC236}">
                <a16:creationId xmlns:a16="http://schemas.microsoft.com/office/drawing/2014/main" id="{09147C49-40C3-F5F4-B690-5E5E3AFB6D4D}"/>
              </a:ext>
            </a:extLst>
          </p:cNvPr>
          <p:cNvSpPr/>
          <p:nvPr/>
        </p:nvSpPr>
        <p:spPr>
          <a:xfrm rot="5400000" flipV="1">
            <a:off x="-28475" y="4535337"/>
            <a:ext cx="2014491" cy="865838"/>
          </a:xfrm>
          <a:prstGeom prst="uturnArrow">
            <a:avLst>
              <a:gd name="adj1" fmla="val 25000"/>
              <a:gd name="adj2" fmla="val 25000"/>
              <a:gd name="adj3" fmla="val 25000"/>
              <a:gd name="adj4" fmla="val 43750"/>
              <a:gd name="adj5" fmla="val 10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1040" name="Picture 16" descr="Introduction to quality improvement for patients and public – HQIP">
            <a:extLst>
              <a:ext uri="{FF2B5EF4-FFF2-40B4-BE49-F238E27FC236}">
                <a16:creationId xmlns:a16="http://schemas.microsoft.com/office/drawing/2014/main" id="{58B1C8C6-BF32-E1EC-D6EB-31E83B9C9B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0796" y="5171515"/>
            <a:ext cx="1150482" cy="11556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7A5288D-4118-48E9-76B0-3646A65C0629}"/>
              </a:ext>
            </a:extLst>
          </p:cNvPr>
          <p:cNvSpPr txBox="1"/>
          <p:nvPr/>
        </p:nvSpPr>
        <p:spPr>
          <a:xfrm>
            <a:off x="2292590" y="6356350"/>
            <a:ext cx="219207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Quality Improvement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45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4AD0ED-45F1-4AB2-8C18-7DED238A0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7430622-9855-482E-98A8-1FAECC909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1">
            <a:extLst>
              <a:ext uri="{FF2B5EF4-FFF2-40B4-BE49-F238E27FC236}">
                <a16:creationId xmlns:a16="http://schemas.microsoft.com/office/drawing/2014/main" id="{715C76D5-716D-420A-ABDC-55BF6D9ED2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79875022-E2DB-4A9E-8832-E7009F0E4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BFBDCA6-4D2C-451E-8205-8C334DCE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395B2B7-3263-461B-8800-669EBE884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727DC78-6D51-415D-878D-516F840FB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405FB7A-34E4-454E-80C1-3AF31F600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C56EC0F8-CE39-4C95-B52D-033DBF561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D7C6352-C126-9F80-86BF-53EF71480A75}"/>
              </a:ext>
            </a:extLst>
          </p:cNvPr>
          <p:cNvSpPr>
            <a:spLocks noGrp="1"/>
          </p:cNvSpPr>
          <p:nvPr>
            <p:ph type="ctrTitle"/>
          </p:nvPr>
        </p:nvSpPr>
        <p:spPr>
          <a:xfrm>
            <a:off x="2043326" y="609600"/>
            <a:ext cx="8229600" cy="2819399"/>
          </a:xfrm>
          <a:noFill/>
        </p:spPr>
        <p:txBody>
          <a:bodyPr anchor="b">
            <a:normAutofit/>
          </a:bodyPr>
          <a:lstStyle/>
          <a:p>
            <a:r>
              <a:rPr lang="en-GB" sz="4800">
                <a:solidFill>
                  <a:schemeClr val="bg1"/>
                </a:solidFill>
              </a:rPr>
              <a:t>Social Prescribing Reporting and Evaluation in Barnet</a:t>
            </a:r>
          </a:p>
        </p:txBody>
      </p:sp>
      <p:sp>
        <p:nvSpPr>
          <p:cNvPr id="3" name="Subtitle 2">
            <a:extLst>
              <a:ext uri="{FF2B5EF4-FFF2-40B4-BE49-F238E27FC236}">
                <a16:creationId xmlns:a16="http://schemas.microsoft.com/office/drawing/2014/main" id="{7C8F0C18-8B2B-D009-0BE7-56759BF19F18}"/>
              </a:ext>
            </a:extLst>
          </p:cNvPr>
          <p:cNvSpPr>
            <a:spLocks noGrp="1"/>
          </p:cNvSpPr>
          <p:nvPr>
            <p:ph type="subTitle" idx="1"/>
          </p:nvPr>
        </p:nvSpPr>
        <p:spPr>
          <a:xfrm>
            <a:off x="2043326" y="3522428"/>
            <a:ext cx="8229600" cy="2607079"/>
          </a:xfrm>
          <a:noFill/>
        </p:spPr>
        <p:txBody>
          <a:bodyPr anchor="t">
            <a:normAutofit/>
          </a:bodyPr>
          <a:lstStyle/>
          <a:p>
            <a:r>
              <a:rPr lang="en-GB">
                <a:solidFill>
                  <a:schemeClr val="bg1"/>
                </a:solidFill>
              </a:rPr>
              <a:t>Caitlin Bays - Social Prescribing Manager </a:t>
            </a:r>
          </a:p>
          <a:p>
            <a:r>
              <a:rPr lang="en-GB">
                <a:solidFill>
                  <a:schemeClr val="bg1"/>
                </a:solidFill>
              </a:rPr>
              <a:t>Seher Kayikci - Senior Public Health Strategist</a:t>
            </a:r>
          </a:p>
          <a:p>
            <a:r>
              <a:rPr lang="en-GB">
                <a:solidFill>
                  <a:schemeClr val="bg1"/>
                </a:solidFill>
              </a:rPr>
              <a:t>29/11/23</a:t>
            </a:r>
          </a:p>
        </p:txBody>
      </p:sp>
      <p:sp>
        <p:nvSpPr>
          <p:cNvPr id="20" name="Rectangle 19">
            <a:extLst>
              <a:ext uri="{FF2B5EF4-FFF2-40B4-BE49-F238E27FC236}">
                <a16:creationId xmlns:a16="http://schemas.microsoft.com/office/drawing/2014/main" id="{73162FBC-1EE8-4355-8B2B-CB9A5B4BD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C2940EF9-7ECF-49BA-8F14-5EBC7ADE07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DF9A5AE3-5A1E-4528-BDC2-D32A66EFF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9C6801-3BB8-4C41-9385-D9CE4F1485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EA6929-FF51-4E95-8E16-80E9F371A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91CBD-B19A-4299-90BD-CC3AB6976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6CE109B-4241-4CF1-B587-868774BB4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DD107650-C271-404F-98D8-BB8E7E0306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41F01725-EDBB-493E-A610-EF9ACBABB2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8E2A80-F420-488D-AE39-E20BC61B19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8A20B2-85E4-4C64-A75F-376DA772A4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8BDCE8-2392-4F5E-B6B4-AD19C903B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9678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EB4F7-22D2-0732-5BB7-4AB4DD48CCEA}"/>
              </a:ext>
            </a:extLst>
          </p:cNvPr>
          <p:cNvSpPr>
            <a:spLocks noGrp="1"/>
          </p:cNvSpPr>
          <p:nvPr>
            <p:ph type="title"/>
          </p:nvPr>
        </p:nvSpPr>
        <p:spPr>
          <a:xfrm>
            <a:off x="761801" y="283714"/>
            <a:ext cx="9906799" cy="1161688"/>
          </a:xfrm>
        </p:spPr>
        <p:txBody>
          <a:bodyPr anchor="ctr">
            <a:normAutofit/>
          </a:bodyPr>
          <a:lstStyle/>
          <a:p>
            <a:r>
              <a:rPr lang="en-GB" sz="4000" dirty="0"/>
              <a:t>Barnet SP Reporting</a:t>
            </a:r>
          </a:p>
        </p:txBody>
      </p:sp>
      <p:sp>
        <p:nvSpPr>
          <p:cNvPr id="3" name="Content Placeholder 2">
            <a:extLst>
              <a:ext uri="{FF2B5EF4-FFF2-40B4-BE49-F238E27FC236}">
                <a16:creationId xmlns:a16="http://schemas.microsoft.com/office/drawing/2014/main" id="{2F206167-1273-8B75-F251-ADA0D26CE4E0}"/>
              </a:ext>
            </a:extLst>
          </p:cNvPr>
          <p:cNvSpPr>
            <a:spLocks noGrp="1"/>
          </p:cNvSpPr>
          <p:nvPr>
            <p:ph idx="1"/>
          </p:nvPr>
        </p:nvSpPr>
        <p:spPr>
          <a:xfrm>
            <a:off x="973401" y="2116160"/>
            <a:ext cx="9552359" cy="4304959"/>
          </a:xfrm>
        </p:spPr>
        <p:txBody>
          <a:bodyPr anchor="ctr">
            <a:normAutofit/>
          </a:bodyPr>
          <a:lstStyle/>
          <a:p>
            <a:r>
              <a:rPr lang="en-GB" sz="2000" dirty="0"/>
              <a:t>Case Management System: Elemental (Funded by PH and ICB)</a:t>
            </a:r>
          </a:p>
          <a:p>
            <a:r>
              <a:rPr lang="en-GB" sz="2000" dirty="0"/>
              <a:t>Reporting duties: SP Manager – (Age UK Barnet)</a:t>
            </a:r>
          </a:p>
          <a:p>
            <a:r>
              <a:rPr lang="en-GB" sz="2000" dirty="0"/>
              <a:t>Report Recipients: PCNs, Barnet Federated GPs, Public Health, Age UK Barnet, ICB and Health and Wellbeing Board.</a:t>
            </a:r>
          </a:p>
          <a:p>
            <a:r>
              <a:rPr lang="en-GB" sz="2000" dirty="0"/>
              <a:t>Frequency: Monthly, Quarterly and Annually.</a:t>
            </a:r>
          </a:p>
          <a:p>
            <a:r>
              <a:rPr lang="en-GB" sz="2000" dirty="0"/>
              <a:t>Types: Excel and Presentation formats.</a:t>
            </a:r>
          </a:p>
          <a:p>
            <a:r>
              <a:rPr lang="en-GB" sz="2000" dirty="0"/>
              <a:t>Content: Service Utilisation, Referral Reasons, Appointment information, Demographics, Onward Referrals, Outcomes, Feedback, Gaps in services, Updates. </a:t>
            </a:r>
          </a:p>
          <a:p>
            <a:endParaRPr lang="en-GB" sz="2000" dirty="0"/>
          </a:p>
          <a:p>
            <a:endParaRPr lang="en-GB" sz="2000" dirty="0"/>
          </a:p>
          <a:p>
            <a:pPr marL="0" indent="0">
              <a:buNone/>
            </a:pPr>
            <a:endParaRPr lang="en-GB" sz="2000" dirty="0"/>
          </a:p>
        </p:txBody>
      </p:sp>
    </p:spTree>
    <p:extLst>
      <p:ext uri="{BB962C8B-B14F-4D97-AF65-F5344CB8AC3E}">
        <p14:creationId xmlns:p14="http://schemas.microsoft.com/office/powerpoint/2010/main" val="240701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430-D3FB-2E2A-2CD7-081F227DF5B5}"/>
              </a:ext>
            </a:extLst>
          </p:cNvPr>
          <p:cNvSpPr>
            <a:spLocks noGrp="1"/>
          </p:cNvSpPr>
          <p:nvPr>
            <p:ph type="title"/>
          </p:nvPr>
        </p:nvSpPr>
        <p:spPr>
          <a:xfrm>
            <a:off x="761801" y="283714"/>
            <a:ext cx="9906799" cy="1161688"/>
          </a:xfrm>
        </p:spPr>
        <p:txBody>
          <a:bodyPr anchor="ctr">
            <a:normAutofit/>
          </a:bodyPr>
          <a:lstStyle/>
          <a:p>
            <a:r>
              <a:rPr lang="en-GB" sz="4000"/>
              <a:t>Evaluation</a:t>
            </a:r>
          </a:p>
        </p:txBody>
      </p:sp>
      <p:sp>
        <p:nvSpPr>
          <p:cNvPr id="3" name="Content Placeholder 2">
            <a:extLst>
              <a:ext uri="{FF2B5EF4-FFF2-40B4-BE49-F238E27FC236}">
                <a16:creationId xmlns:a16="http://schemas.microsoft.com/office/drawing/2014/main" id="{96FD2962-4845-6590-EC13-8928D16FAD7C}"/>
              </a:ext>
            </a:extLst>
          </p:cNvPr>
          <p:cNvSpPr>
            <a:spLocks noGrp="1"/>
          </p:cNvSpPr>
          <p:nvPr>
            <p:ph idx="1"/>
          </p:nvPr>
        </p:nvSpPr>
        <p:spPr>
          <a:xfrm>
            <a:off x="1015998" y="1729116"/>
            <a:ext cx="10535921" cy="4845170"/>
          </a:xfrm>
        </p:spPr>
        <p:txBody>
          <a:bodyPr anchor="ctr">
            <a:normAutofit/>
          </a:bodyPr>
          <a:lstStyle/>
          <a:p>
            <a:pPr marL="0" indent="0">
              <a:buNone/>
            </a:pPr>
            <a:r>
              <a:rPr lang="en-GB" sz="2000" dirty="0"/>
              <a:t>Annual cycle of evaluation conducted by Public Health. </a:t>
            </a:r>
          </a:p>
          <a:p>
            <a:pPr marL="0" indent="0">
              <a:buNone/>
            </a:pPr>
            <a:r>
              <a:rPr lang="en-GB" sz="2000" u="sng" dirty="0"/>
              <a:t>Purpose:</a:t>
            </a:r>
          </a:p>
          <a:p>
            <a:pPr marL="514350" indent="-514350">
              <a:buAutoNum type="arabicParenR"/>
            </a:pPr>
            <a:r>
              <a:rPr lang="en-GB" sz="2000" dirty="0"/>
              <a:t>Patient outcomes: Measured via ONS 4, demonstrates personal well-being on the four outcomes measures – satisfaction, worthwhile, happiness and anxiety. In addition, patient feedback survey results.</a:t>
            </a:r>
          </a:p>
          <a:p>
            <a:pPr marL="514350" indent="-514350">
              <a:buAutoNum type="arabicParenR"/>
            </a:pPr>
            <a:r>
              <a:rPr lang="en-GB" sz="2000" dirty="0"/>
              <a:t> Impact evaluation: analysis of EMIS data, demonstrates the benefits of the service to the system – GP and  A&amp;E attendance.</a:t>
            </a:r>
          </a:p>
          <a:p>
            <a:pPr marL="0" indent="0">
              <a:buNone/>
            </a:pPr>
            <a:endParaRPr lang="en-GB" sz="2000" u="sng" dirty="0"/>
          </a:p>
          <a:p>
            <a:pPr marL="0" indent="0">
              <a:buNone/>
            </a:pPr>
            <a:r>
              <a:rPr lang="en-GB" sz="2000" u="sng" dirty="0"/>
              <a:t>Limitations / Challenges:</a:t>
            </a:r>
          </a:p>
          <a:p>
            <a:r>
              <a:rPr lang="en-GB" sz="2000" dirty="0"/>
              <a:t>Outcomes include GP attendance reviews which are manually done through EMIS – EMIS access is limited for analytic staff not directly employed by PCN. </a:t>
            </a:r>
          </a:p>
          <a:p>
            <a:r>
              <a:rPr lang="en-GB" sz="2000" dirty="0"/>
              <a:t>Covid 19 skewed data analysis for the early years of the service. </a:t>
            </a:r>
          </a:p>
        </p:txBody>
      </p:sp>
    </p:spTree>
    <p:extLst>
      <p:ext uri="{BB962C8B-B14F-4D97-AF65-F5344CB8AC3E}">
        <p14:creationId xmlns:p14="http://schemas.microsoft.com/office/powerpoint/2010/main" val="157981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C6B8-3B05-B59D-0DE0-0BEE1D799960}"/>
              </a:ext>
            </a:extLst>
          </p:cNvPr>
          <p:cNvSpPr>
            <a:spLocks noGrp="1"/>
          </p:cNvSpPr>
          <p:nvPr>
            <p:ph type="title"/>
          </p:nvPr>
        </p:nvSpPr>
        <p:spPr>
          <a:xfrm>
            <a:off x="761801" y="283714"/>
            <a:ext cx="9906799" cy="1161688"/>
          </a:xfrm>
        </p:spPr>
        <p:txBody>
          <a:bodyPr anchor="ctr">
            <a:normAutofit/>
          </a:bodyPr>
          <a:lstStyle/>
          <a:p>
            <a:r>
              <a:rPr lang="en-GB" sz="4000"/>
              <a:t>Evaluation: Impact for the PCNs and the Service</a:t>
            </a:r>
          </a:p>
        </p:txBody>
      </p:sp>
      <p:sp>
        <p:nvSpPr>
          <p:cNvPr id="3" name="Content Placeholder 2">
            <a:extLst>
              <a:ext uri="{FF2B5EF4-FFF2-40B4-BE49-F238E27FC236}">
                <a16:creationId xmlns:a16="http://schemas.microsoft.com/office/drawing/2014/main" id="{7D741F56-8EA7-1D22-CE6D-ECDBC18F09D5}"/>
              </a:ext>
            </a:extLst>
          </p:cNvPr>
          <p:cNvSpPr>
            <a:spLocks noGrp="1"/>
          </p:cNvSpPr>
          <p:nvPr>
            <p:ph idx="1"/>
          </p:nvPr>
        </p:nvSpPr>
        <p:spPr>
          <a:xfrm>
            <a:off x="869662" y="2761550"/>
            <a:ext cx="9227239" cy="4005009"/>
          </a:xfrm>
        </p:spPr>
        <p:txBody>
          <a:bodyPr anchor="ctr">
            <a:normAutofit/>
          </a:bodyPr>
          <a:lstStyle/>
          <a:p>
            <a:r>
              <a:rPr lang="en-GB" sz="2000" dirty="0"/>
              <a:t>Showcase the value of the service and made a case for embedding Social Prescribing into PCNs as well as outlining where higher engagement is needed.  </a:t>
            </a:r>
          </a:p>
          <a:p>
            <a:pPr marL="0" indent="0">
              <a:buNone/>
            </a:pPr>
            <a:endParaRPr lang="en-GB" sz="2000" dirty="0"/>
          </a:p>
          <a:p>
            <a:r>
              <a:rPr lang="en-GB" sz="2000" dirty="0"/>
              <a:t>PCNs use the reports to support project work (e.g. health inequalities, winter pressures etc) and provide insight into the needs of their population. </a:t>
            </a:r>
          </a:p>
          <a:p>
            <a:pPr marL="0" indent="0">
              <a:buNone/>
            </a:pPr>
            <a:endParaRPr lang="en-GB" sz="2000" dirty="0"/>
          </a:p>
          <a:p>
            <a:r>
              <a:rPr lang="en-GB" sz="2000" dirty="0"/>
              <a:t>Measuring patient outcomes helps identifying successes and improvements needed in our service (ONS, GP attendance and feedback survey - asks patients how we can improve our service).</a:t>
            </a:r>
          </a:p>
          <a:p>
            <a:endParaRPr lang="en-GB" sz="2000" dirty="0"/>
          </a:p>
          <a:p>
            <a:endParaRPr lang="en-GB" sz="2000" dirty="0"/>
          </a:p>
          <a:p>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4030458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BB51-74DF-A09B-0A52-6F528E3B7943}"/>
              </a:ext>
            </a:extLst>
          </p:cNvPr>
          <p:cNvSpPr>
            <a:spLocks noGrp="1"/>
          </p:cNvSpPr>
          <p:nvPr>
            <p:ph type="title"/>
          </p:nvPr>
        </p:nvSpPr>
        <p:spPr>
          <a:xfrm>
            <a:off x="761801" y="283714"/>
            <a:ext cx="9906799" cy="1161688"/>
          </a:xfrm>
        </p:spPr>
        <p:txBody>
          <a:bodyPr anchor="ctr">
            <a:normAutofit/>
          </a:bodyPr>
          <a:lstStyle/>
          <a:p>
            <a:r>
              <a:rPr lang="en-GB" sz="4000"/>
              <a:t>Wider Impact of the Reports</a:t>
            </a:r>
          </a:p>
        </p:txBody>
      </p:sp>
      <p:sp>
        <p:nvSpPr>
          <p:cNvPr id="3" name="Content Placeholder 2">
            <a:extLst>
              <a:ext uri="{FF2B5EF4-FFF2-40B4-BE49-F238E27FC236}">
                <a16:creationId xmlns:a16="http://schemas.microsoft.com/office/drawing/2014/main" id="{AB105934-FBD4-CB9C-DDFB-9135B4447533}"/>
              </a:ext>
            </a:extLst>
          </p:cNvPr>
          <p:cNvSpPr>
            <a:spLocks noGrp="1"/>
          </p:cNvSpPr>
          <p:nvPr>
            <p:ph idx="1"/>
          </p:nvPr>
        </p:nvSpPr>
        <p:spPr>
          <a:xfrm>
            <a:off x="761801" y="2306320"/>
            <a:ext cx="9987479" cy="4450846"/>
          </a:xfrm>
        </p:spPr>
        <p:txBody>
          <a:bodyPr anchor="ctr">
            <a:normAutofit/>
          </a:bodyPr>
          <a:lstStyle/>
          <a:p>
            <a:r>
              <a:rPr lang="en-GB" sz="2000" dirty="0"/>
              <a:t>Annual cycle of reporting to the Health and Wellbeing Board to raise of awareness of the needs and to demonstrate success of the service. </a:t>
            </a:r>
          </a:p>
          <a:p>
            <a:r>
              <a:rPr lang="en-GB" sz="2000" dirty="0"/>
              <a:t>Public Health used the reports for informing the Community Innovation Funding decision making. The funding is used where higher needs are. </a:t>
            </a:r>
          </a:p>
          <a:p>
            <a:r>
              <a:rPr lang="en-GB" sz="2000" dirty="0"/>
              <a:t>Social Prescribing reports are used to generate discussions to develop borough’s Neighbourhood Model across the ICB, the Council and VCSE. </a:t>
            </a:r>
          </a:p>
          <a:p>
            <a:r>
              <a:rPr lang="en-GB" sz="2000" dirty="0"/>
              <a:t>Helps identify needs and trends, informing local commissioners and projects such as: MH transformation, Healthwatch, Adult social care commissioners. Using these report to understand, Utilisation and needs and onwards signposting and resources suggested.</a:t>
            </a:r>
          </a:p>
          <a:p>
            <a:r>
              <a:rPr lang="en-GB" sz="2000" dirty="0"/>
              <a:t>Community organisations have used the reports to help identify service needs in the borough, for example, Age UK Barnet have responded to fulfil a service gap identified for older adults as well as sharing knowledge and insight to the Age-Friendly Barnet programme. </a:t>
            </a:r>
          </a:p>
          <a:p>
            <a:endParaRPr lang="en-GB" sz="1700" dirty="0"/>
          </a:p>
          <a:p>
            <a:pPr marL="0" indent="0">
              <a:buNone/>
            </a:pPr>
            <a:endParaRPr lang="en-GB" sz="1700" dirty="0"/>
          </a:p>
        </p:txBody>
      </p:sp>
    </p:spTree>
    <p:extLst>
      <p:ext uri="{BB962C8B-B14F-4D97-AF65-F5344CB8AC3E}">
        <p14:creationId xmlns:p14="http://schemas.microsoft.com/office/powerpoint/2010/main" val="131720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734E12-FE4F-2749-0B34-9B22511CED05}"/>
              </a:ext>
            </a:extLst>
          </p:cNvPr>
          <p:cNvSpPr>
            <a:spLocks noGrp="1"/>
          </p:cNvSpPr>
          <p:nvPr>
            <p:ph type="body" sz="quarter" idx="13"/>
          </p:nvPr>
        </p:nvSpPr>
        <p:spPr>
          <a:xfrm>
            <a:off x="1421959" y="599538"/>
            <a:ext cx="4801043" cy="728826"/>
          </a:xfrm>
        </p:spPr>
        <p:txBody>
          <a:bodyPr vert="horz" lIns="91440" tIns="45720" rIns="91440" bIns="45720" rtlCol="0" anchor="t">
            <a:normAutofit/>
          </a:bodyPr>
          <a:lstStyle/>
          <a:p>
            <a:r>
              <a:rPr lang="en-GB" sz="2000" dirty="0">
                <a:latin typeface="Arial"/>
                <a:cs typeface="Arial"/>
              </a:rPr>
              <a:t>What is covered today</a:t>
            </a:r>
          </a:p>
          <a:p>
            <a:endParaRPr lang="en-GB" sz="2000" dirty="0">
              <a:cs typeface="Arial"/>
            </a:endParaRPr>
          </a:p>
        </p:txBody>
      </p:sp>
      <p:sp>
        <p:nvSpPr>
          <p:cNvPr id="7" name="Text Placeholder 4">
            <a:extLst>
              <a:ext uri="{FF2B5EF4-FFF2-40B4-BE49-F238E27FC236}">
                <a16:creationId xmlns:a16="http://schemas.microsoft.com/office/drawing/2014/main" id="{EAD1F1BF-F35F-BCCD-8B36-C6D062FD38E6}"/>
              </a:ext>
            </a:extLst>
          </p:cNvPr>
          <p:cNvSpPr txBox="1">
            <a:spLocks/>
          </p:cNvSpPr>
          <p:nvPr/>
        </p:nvSpPr>
        <p:spPr>
          <a:xfrm>
            <a:off x="3956253" y="548166"/>
            <a:ext cx="5422199" cy="728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Arial"/>
              <a:cs typeface="Arial"/>
            </a:endParaRPr>
          </a:p>
        </p:txBody>
      </p:sp>
      <p:graphicFrame>
        <p:nvGraphicFramePr>
          <p:cNvPr id="10" name="Table 9">
            <a:extLst>
              <a:ext uri="{FF2B5EF4-FFF2-40B4-BE49-F238E27FC236}">
                <a16:creationId xmlns:a16="http://schemas.microsoft.com/office/drawing/2014/main" id="{221F2E75-A94B-721C-8C81-421A286A2459}"/>
              </a:ext>
            </a:extLst>
          </p:cNvPr>
          <p:cNvGraphicFramePr>
            <a:graphicFrameLocks noGrp="1"/>
          </p:cNvGraphicFramePr>
          <p:nvPr>
            <p:extLst>
              <p:ext uri="{D42A27DB-BD31-4B8C-83A1-F6EECF244321}">
                <p14:modId xmlns:p14="http://schemas.microsoft.com/office/powerpoint/2010/main" val="3960219803"/>
              </p:ext>
            </p:extLst>
          </p:nvPr>
        </p:nvGraphicFramePr>
        <p:xfrm>
          <a:off x="447922" y="1276993"/>
          <a:ext cx="9790300" cy="5234413"/>
        </p:xfrm>
        <a:graphic>
          <a:graphicData uri="http://schemas.openxmlformats.org/drawingml/2006/table">
            <a:tbl>
              <a:tblPr firstRow="1" bandRow="1">
                <a:tableStyleId>{7DF18680-E054-41AD-8BC1-D1AEF772440D}</a:tableStyleId>
              </a:tblPr>
              <a:tblGrid>
                <a:gridCol w="4641598">
                  <a:extLst>
                    <a:ext uri="{9D8B030D-6E8A-4147-A177-3AD203B41FA5}">
                      <a16:colId xmlns:a16="http://schemas.microsoft.com/office/drawing/2014/main" val="2587525939"/>
                    </a:ext>
                  </a:extLst>
                </a:gridCol>
                <a:gridCol w="682030">
                  <a:extLst>
                    <a:ext uri="{9D8B030D-6E8A-4147-A177-3AD203B41FA5}">
                      <a16:colId xmlns:a16="http://schemas.microsoft.com/office/drawing/2014/main" val="1460585563"/>
                    </a:ext>
                  </a:extLst>
                </a:gridCol>
                <a:gridCol w="4466672">
                  <a:extLst>
                    <a:ext uri="{9D8B030D-6E8A-4147-A177-3AD203B41FA5}">
                      <a16:colId xmlns:a16="http://schemas.microsoft.com/office/drawing/2014/main" val="2036546623"/>
                    </a:ext>
                  </a:extLst>
                </a:gridCol>
              </a:tblGrid>
              <a:tr h="265517">
                <a:tc>
                  <a:txBody>
                    <a:bodyPr/>
                    <a:lstStyle/>
                    <a:p>
                      <a:pPr fontAlgn="b"/>
                      <a:r>
                        <a:rPr lang="en-GB" sz="1200" u="none" strike="noStrike" dirty="0">
                          <a:solidFill>
                            <a:srgbClr val="000000"/>
                          </a:solidFill>
                          <a:effectLst/>
                          <a:latin typeface="Arial"/>
                        </a:rPr>
                        <a:t>Topic</a:t>
                      </a:r>
                    </a:p>
                  </a:txBody>
                  <a:tcPr marL="9525" marR="9525" marT="9525" anchor="b"/>
                </a:tc>
                <a:tc>
                  <a:txBody>
                    <a:bodyPr/>
                    <a:lstStyle/>
                    <a:p>
                      <a:pPr fontAlgn="b"/>
                      <a:r>
                        <a:rPr lang="en-GB" sz="1200" u="none" strike="noStrike" dirty="0">
                          <a:solidFill>
                            <a:srgbClr val="000000"/>
                          </a:solidFill>
                          <a:effectLst/>
                          <a:latin typeface="Arial"/>
                        </a:rPr>
                        <a:t>Time</a:t>
                      </a:r>
                    </a:p>
                  </a:txBody>
                  <a:tcPr marL="9525" marR="9525" marT="9525" anchor="b"/>
                </a:tc>
                <a:tc>
                  <a:txBody>
                    <a:bodyPr/>
                    <a:lstStyle/>
                    <a:p>
                      <a:pPr fontAlgn="b"/>
                      <a:r>
                        <a:rPr lang="en-GB" sz="1200" u="none" strike="noStrike" dirty="0">
                          <a:solidFill>
                            <a:srgbClr val="000000"/>
                          </a:solidFill>
                          <a:effectLst/>
                          <a:latin typeface="Arial"/>
                        </a:rPr>
                        <a:t>Who</a:t>
                      </a:r>
                    </a:p>
                  </a:txBody>
                  <a:tcPr marL="9525" marR="9525" marT="9525" anchor="b"/>
                </a:tc>
                <a:extLst>
                  <a:ext uri="{0D108BD9-81ED-4DB2-BD59-A6C34878D82A}">
                    <a16:rowId xmlns:a16="http://schemas.microsoft.com/office/drawing/2014/main" val="3774263438"/>
                  </a:ext>
                </a:extLst>
              </a:tr>
              <a:tr h="329607">
                <a:tc>
                  <a:txBody>
                    <a:bodyPr/>
                    <a:lstStyle/>
                    <a:p>
                      <a:pPr lvl="0">
                        <a:buNone/>
                      </a:pPr>
                      <a:r>
                        <a:rPr lang="en-GB" sz="1200" u="none" strike="noStrike" dirty="0">
                          <a:solidFill>
                            <a:srgbClr val="000000"/>
                          </a:solidFill>
                          <a:effectLst/>
                          <a:latin typeface="Arial"/>
                        </a:rPr>
                        <a:t>Background – importance of social prescribing impact and current activity</a:t>
                      </a:r>
                    </a:p>
                  </a:txBody>
                  <a:tcPr marL="9525" marR="9525" marT="9525" anchor="b"/>
                </a:tc>
                <a:tc>
                  <a:txBody>
                    <a:bodyPr/>
                    <a:lstStyle/>
                    <a:p>
                      <a:pPr fontAlgn="b"/>
                      <a:r>
                        <a:rPr lang="en-GB" sz="1200" u="none" strike="noStrike" dirty="0">
                          <a:solidFill>
                            <a:srgbClr val="000000"/>
                          </a:solidFill>
                          <a:effectLst/>
                          <a:latin typeface="Arial"/>
                        </a:rPr>
                        <a:t>10 min</a:t>
                      </a:r>
                    </a:p>
                  </a:txBody>
                  <a:tcPr marL="9525" marR="9525" marT="9525" anchor="b"/>
                </a:tc>
                <a:tc>
                  <a:txBody>
                    <a:bodyPr/>
                    <a:lstStyle/>
                    <a:p>
                      <a:pPr marL="171450" indent="-171450" fontAlgn="b">
                        <a:buFont typeface="Arial"/>
                        <a:buChar char="•"/>
                      </a:pPr>
                      <a:r>
                        <a:rPr lang="en-GB" sz="1200" u="none" strike="noStrike" kern="1200" dirty="0">
                          <a:solidFill>
                            <a:srgbClr val="000000"/>
                          </a:solidFill>
                          <a:effectLst/>
                          <a:latin typeface="Arial"/>
                          <a:ea typeface="+mn-ea"/>
                          <a:cs typeface="+mn-cs"/>
                        </a:rPr>
                        <a:t>Jenny Brooks (Programme manager – TPHC)</a:t>
                      </a:r>
                    </a:p>
                  </a:txBody>
                  <a:tcPr marL="9525" marR="9525" marT="9525" anchor="b"/>
                </a:tc>
                <a:extLst>
                  <a:ext uri="{0D108BD9-81ED-4DB2-BD59-A6C34878D82A}">
                    <a16:rowId xmlns:a16="http://schemas.microsoft.com/office/drawing/2014/main" val="4074015802"/>
                  </a:ext>
                </a:extLst>
              </a:tr>
              <a:tr h="604280">
                <a:tc>
                  <a:txBody>
                    <a:bodyPr/>
                    <a:lstStyle/>
                    <a:p>
                      <a:pPr fontAlgn="b"/>
                      <a:r>
                        <a:rPr lang="en-GB" sz="1200" u="none" strike="noStrike" dirty="0">
                          <a:solidFill>
                            <a:srgbClr val="000000"/>
                          </a:solidFill>
                          <a:effectLst/>
                          <a:latin typeface="Arial"/>
                        </a:rPr>
                        <a:t>National Academy of Social Prescribing - our commitment to social prescribing evidence and impact </a:t>
                      </a:r>
                    </a:p>
                  </a:txBody>
                  <a:tcPr marL="9525" marR="9525" marT="9525" anchor="b"/>
                </a:tc>
                <a:tc>
                  <a:txBody>
                    <a:bodyPr/>
                    <a:lstStyle/>
                    <a:p>
                      <a:pPr fontAlgn="b"/>
                      <a:r>
                        <a:rPr lang="en-GB" sz="1200" u="none" strike="noStrike" dirty="0">
                          <a:solidFill>
                            <a:srgbClr val="000000"/>
                          </a:solidFill>
                          <a:effectLst/>
                          <a:latin typeface="Arial"/>
                        </a:rPr>
                        <a:t>5 min</a:t>
                      </a:r>
                    </a:p>
                  </a:txBody>
                  <a:tcPr marL="9525" marR="9525" marT="9525" anchor="b"/>
                </a:tc>
                <a:tc>
                  <a:txBody>
                    <a:bodyPr/>
                    <a:lstStyle/>
                    <a:p>
                      <a:pPr marL="171450" indent="-171450" fontAlgn="b">
                        <a:buFont typeface="Arial"/>
                        <a:buChar char="•"/>
                      </a:pPr>
                      <a:r>
                        <a:rPr lang="en-GB" sz="1200" u="none" strike="noStrike" kern="1200" dirty="0">
                          <a:solidFill>
                            <a:srgbClr val="000000"/>
                          </a:solidFill>
                          <a:effectLst/>
                          <a:latin typeface="Arial"/>
                          <a:ea typeface="+mn-ea"/>
                          <a:cs typeface="+mn-cs"/>
                        </a:rPr>
                        <a:t>Katy Knight - </a:t>
                      </a:r>
                      <a:r>
                        <a:rPr lang="en-GB" sz="1200" u="none" strike="noStrike" kern="1200" noProof="0" dirty="0">
                          <a:solidFill>
                            <a:srgbClr val="000000"/>
                          </a:solidFill>
                          <a:effectLst/>
                          <a:latin typeface="Arial"/>
                          <a:ea typeface="+mn-ea"/>
                          <a:cs typeface="+mn-cs"/>
                        </a:rPr>
                        <a:t>Senior Evidence and Evaluation Specialist – NASP)</a:t>
                      </a:r>
                      <a:endParaRPr lang="en-GB" sz="1200" u="none" strike="noStrike" kern="1200" dirty="0">
                        <a:solidFill>
                          <a:srgbClr val="000000"/>
                        </a:solidFill>
                        <a:effectLst/>
                        <a:latin typeface="Arial"/>
                        <a:ea typeface="+mn-ea"/>
                        <a:cs typeface="+mn-cs"/>
                      </a:endParaRPr>
                    </a:p>
                    <a:p>
                      <a:pPr marL="171450" lvl="0" indent="-171450">
                        <a:buFont typeface="Arial"/>
                        <a:buChar char="•"/>
                      </a:pPr>
                      <a:r>
                        <a:rPr lang="en-GB" sz="1200" u="none" strike="noStrike" kern="1200" dirty="0">
                          <a:solidFill>
                            <a:srgbClr val="000000"/>
                          </a:solidFill>
                          <a:effectLst/>
                          <a:latin typeface="Arial"/>
                          <a:ea typeface="+mn-ea"/>
                          <a:cs typeface="+mn-cs"/>
                        </a:rPr>
                        <a:t>Anthea Terry - (</a:t>
                      </a:r>
                      <a:r>
                        <a:rPr lang="en-GB" sz="1200" u="none" strike="noStrike" kern="1200" noProof="0" dirty="0">
                          <a:solidFill>
                            <a:srgbClr val="000000"/>
                          </a:solidFill>
                          <a:effectLst/>
                          <a:latin typeface="Arial"/>
                          <a:ea typeface="+mn-ea"/>
                          <a:cs typeface="+mn-cs"/>
                        </a:rPr>
                        <a:t>Head of Evidence and Evaluation – NASP)</a:t>
                      </a:r>
                      <a:endParaRPr lang="en-GB" sz="1200" u="none" strike="noStrike" kern="1200" dirty="0">
                        <a:solidFill>
                          <a:srgbClr val="000000"/>
                        </a:solidFill>
                        <a:effectLst/>
                        <a:latin typeface="Arial"/>
                        <a:ea typeface="+mn-ea"/>
                        <a:cs typeface="+mn-cs"/>
                      </a:endParaRPr>
                    </a:p>
                  </a:txBody>
                  <a:tcPr marL="9525" marR="9525" marT="9525" anchor="b"/>
                </a:tc>
                <a:extLst>
                  <a:ext uri="{0D108BD9-81ED-4DB2-BD59-A6C34878D82A}">
                    <a16:rowId xmlns:a16="http://schemas.microsoft.com/office/drawing/2014/main" val="2479197513"/>
                  </a:ext>
                </a:extLst>
              </a:tr>
              <a:tr h="787395">
                <a:tc>
                  <a:txBody>
                    <a:bodyPr/>
                    <a:lstStyle/>
                    <a:p>
                      <a:pPr fontAlgn="b"/>
                      <a:r>
                        <a:rPr lang="en-GB" sz="1200" u="none" strike="noStrike" dirty="0">
                          <a:solidFill>
                            <a:srgbClr val="000000"/>
                          </a:solidFill>
                          <a:effectLst/>
                          <a:latin typeface="Arial"/>
                        </a:rPr>
                        <a:t>Live example - an ICB wide approach in North East London</a:t>
                      </a:r>
                    </a:p>
                    <a:p>
                      <a:pPr marL="171450" lvl="0" indent="-171450">
                        <a:buFont typeface="Arial"/>
                        <a:buChar char="•"/>
                      </a:pPr>
                      <a:r>
                        <a:rPr lang="en-GB" sz="1200" u="none" strike="noStrike" dirty="0">
                          <a:solidFill>
                            <a:srgbClr val="000000"/>
                          </a:solidFill>
                          <a:effectLst/>
                          <a:latin typeface="Arial"/>
                        </a:rPr>
                        <a:t>Template for capturing SP data and dashboard</a:t>
                      </a:r>
                    </a:p>
                    <a:p>
                      <a:pPr marL="171450" lvl="0" indent="-171450">
                        <a:buFont typeface="Arial"/>
                        <a:buChar char="•"/>
                      </a:pPr>
                      <a:r>
                        <a:rPr lang="en-GB" sz="1200" u="none" strike="noStrike" dirty="0">
                          <a:solidFill>
                            <a:srgbClr val="000000"/>
                          </a:solidFill>
                          <a:effectLst/>
                          <a:latin typeface="Arial"/>
                        </a:rPr>
                        <a:t>Perspective from a social prescribing link worker</a:t>
                      </a:r>
                    </a:p>
                    <a:p>
                      <a:pPr marL="171450" lvl="0" indent="-171450">
                        <a:buFont typeface="Arial"/>
                        <a:buChar char="•"/>
                      </a:pPr>
                      <a:r>
                        <a:rPr lang="en-GB" sz="1200" u="none" strike="noStrike" dirty="0">
                          <a:solidFill>
                            <a:srgbClr val="000000"/>
                          </a:solidFill>
                          <a:effectLst/>
                          <a:latin typeface="Arial"/>
                        </a:rPr>
                        <a:t>Impact of SP data from a GP perspective</a:t>
                      </a:r>
                    </a:p>
                  </a:txBody>
                  <a:tcPr marL="9525" marR="9525" marT="9525" anchor="b"/>
                </a:tc>
                <a:tc>
                  <a:txBody>
                    <a:bodyPr/>
                    <a:lstStyle/>
                    <a:p>
                      <a:pPr fontAlgn="b"/>
                      <a:r>
                        <a:rPr lang="en-GB" sz="1200" u="none" strike="noStrike" dirty="0">
                          <a:solidFill>
                            <a:srgbClr val="000000"/>
                          </a:solidFill>
                          <a:effectLst/>
                          <a:latin typeface="Arial"/>
                        </a:rPr>
                        <a:t>15 min </a:t>
                      </a:r>
                    </a:p>
                  </a:txBody>
                  <a:tcPr marL="9525" marR="9525" marT="9525" anchor="b"/>
                </a:tc>
                <a:tc>
                  <a:txBody>
                    <a:bodyPr/>
                    <a:lstStyle/>
                    <a:p>
                      <a:pPr marL="171450" indent="-171450" fontAlgn="b">
                        <a:buFont typeface="Arial"/>
                        <a:buChar char="•"/>
                      </a:pPr>
                      <a:r>
                        <a:rPr lang="en-GB" sz="1200" u="none" strike="noStrike" dirty="0">
                          <a:solidFill>
                            <a:srgbClr val="000000"/>
                          </a:solidFill>
                          <a:effectLst/>
                          <a:latin typeface="Arial"/>
                        </a:rPr>
                        <a:t>Lauren Moy (Programme manager - NEL ICB)</a:t>
                      </a:r>
                    </a:p>
                    <a:p>
                      <a:pPr marL="171450" lvl="0" indent="-171450">
                        <a:buFont typeface="Arial"/>
                        <a:buChar char="•"/>
                      </a:pPr>
                      <a:r>
                        <a:rPr lang="en-GB" sz="1200" u="none" strike="noStrike" dirty="0">
                          <a:solidFill>
                            <a:srgbClr val="000000"/>
                          </a:solidFill>
                          <a:effectLst/>
                          <a:latin typeface="Arial"/>
                        </a:rPr>
                        <a:t>Raquel Cerezo Martin (Social prescribing link worker Redbridge)</a:t>
                      </a:r>
                    </a:p>
                    <a:p>
                      <a:pPr marL="171450" lvl="0" indent="-171450">
                        <a:buFont typeface="Arial"/>
                        <a:buChar char="•"/>
                      </a:pPr>
                      <a:r>
                        <a:rPr lang="en-GB" sz="1200" u="none" strike="noStrike" dirty="0">
                          <a:solidFill>
                            <a:schemeClr val="tx1"/>
                          </a:solidFill>
                          <a:effectLst/>
                          <a:latin typeface="Arial"/>
                        </a:rPr>
                        <a:t>Lisa Wolff (Social prescribing link worker – Havering)</a:t>
                      </a:r>
                    </a:p>
                    <a:p>
                      <a:pPr marL="171450" lvl="0" indent="-171450">
                        <a:buFont typeface="Arial"/>
                        <a:buChar char="•"/>
                      </a:pPr>
                      <a:r>
                        <a:rPr lang="en-GB" sz="1200" u="none" strike="noStrike" dirty="0">
                          <a:solidFill>
                            <a:schemeClr val="tx1"/>
                          </a:solidFill>
                          <a:effectLst/>
                          <a:latin typeface="Arial"/>
                        </a:rPr>
                        <a:t>Victoria </a:t>
                      </a:r>
                      <a:r>
                        <a:rPr lang="en-GB" sz="1200" u="none" strike="noStrike" dirty="0" err="1">
                          <a:solidFill>
                            <a:schemeClr val="tx1"/>
                          </a:solidFill>
                          <a:effectLst/>
                          <a:latin typeface="Arial"/>
                        </a:rPr>
                        <a:t>Tzortziou</a:t>
                      </a:r>
                      <a:r>
                        <a:rPr lang="en-GB" sz="1200" u="none" strike="noStrike" dirty="0">
                          <a:solidFill>
                            <a:schemeClr val="tx1"/>
                          </a:solidFill>
                          <a:effectLst/>
                          <a:latin typeface="Arial"/>
                        </a:rPr>
                        <a:t>-Brown (GP Tower Hamlets, NHS NEL ICB Research and Innovation Lead)</a:t>
                      </a:r>
                    </a:p>
                  </a:txBody>
                  <a:tcPr marL="9525" marR="9525" marT="9525" anchor="b"/>
                </a:tc>
                <a:extLst>
                  <a:ext uri="{0D108BD9-81ED-4DB2-BD59-A6C34878D82A}">
                    <a16:rowId xmlns:a16="http://schemas.microsoft.com/office/drawing/2014/main" val="1843248659"/>
                  </a:ext>
                </a:extLst>
              </a:tr>
              <a:tr h="0">
                <a:tc>
                  <a:txBody>
                    <a:bodyPr/>
                    <a:lstStyle/>
                    <a:p>
                      <a:pPr fontAlgn="b"/>
                      <a:r>
                        <a:rPr lang="en-GB" sz="1200" u="none" strike="noStrike" dirty="0">
                          <a:solidFill>
                            <a:srgbClr val="000000"/>
                          </a:solidFill>
                          <a:effectLst/>
                          <a:latin typeface="Arial"/>
                        </a:rPr>
                        <a:t>Live example – a borough wide reporting approach in Barnet, led by Age UK social prescribing service</a:t>
                      </a:r>
                    </a:p>
                  </a:txBody>
                  <a:tcPr marL="9525" marR="9525" marT="9525" anchor="b"/>
                </a:tc>
                <a:tc>
                  <a:txBody>
                    <a:bodyPr/>
                    <a:lstStyle/>
                    <a:p>
                      <a:pPr fontAlgn="b"/>
                      <a:r>
                        <a:rPr lang="en-GB" sz="1200" u="none" strike="noStrike" dirty="0">
                          <a:solidFill>
                            <a:srgbClr val="000000"/>
                          </a:solidFill>
                          <a:effectLst/>
                          <a:latin typeface="Arial"/>
                        </a:rPr>
                        <a:t>15 min </a:t>
                      </a:r>
                    </a:p>
                  </a:txBody>
                  <a:tcPr marL="9525" marR="9525" marT="9525" anchor="b"/>
                </a:tc>
                <a:tc>
                  <a:txBody>
                    <a:bodyPr/>
                    <a:lstStyle/>
                    <a:p>
                      <a:pPr marL="171450" indent="-171450" fontAlgn="b">
                        <a:buFont typeface="Arial" panose="020B0604020202020204" pitchFamily="34" charset="0"/>
                        <a:buChar char="•"/>
                      </a:pPr>
                      <a:r>
                        <a:rPr lang="en-GB" sz="1200" u="none" strike="noStrike" dirty="0">
                          <a:solidFill>
                            <a:srgbClr val="000000"/>
                          </a:solidFill>
                          <a:effectLst/>
                          <a:latin typeface="Arial"/>
                        </a:rPr>
                        <a:t>Caitlin Bays (SP manager - Age UK)</a:t>
                      </a:r>
                    </a:p>
                    <a:p>
                      <a:pPr marL="171450" lvl="0" indent="-171450">
                        <a:buFont typeface="Arial" panose="020B0604020202020204" pitchFamily="34" charset="0"/>
                        <a:buChar char="•"/>
                      </a:pPr>
                      <a:r>
                        <a:rPr lang="en-GB" sz="1200" u="none" strike="noStrike" kern="1200" noProof="0" dirty="0">
                          <a:solidFill>
                            <a:srgbClr val="000000"/>
                          </a:solidFill>
                          <a:effectLst/>
                          <a:latin typeface="Arial"/>
                          <a:ea typeface="+mn-ea"/>
                          <a:cs typeface="+mn-cs"/>
                        </a:rPr>
                        <a:t>Seher </a:t>
                      </a:r>
                      <a:r>
                        <a:rPr lang="en-GB" sz="1200" u="none" strike="noStrike" kern="1200" noProof="0" dirty="0" err="1">
                          <a:solidFill>
                            <a:srgbClr val="000000"/>
                          </a:solidFill>
                          <a:effectLst/>
                          <a:latin typeface="Arial"/>
                          <a:ea typeface="+mn-ea"/>
                          <a:cs typeface="+mn-cs"/>
                        </a:rPr>
                        <a:t>Kayikci</a:t>
                      </a:r>
                      <a:r>
                        <a:rPr lang="en-GB" sz="1200" u="none" strike="noStrike" kern="1200" noProof="0" dirty="0">
                          <a:solidFill>
                            <a:srgbClr val="000000"/>
                          </a:solidFill>
                          <a:effectLst/>
                          <a:latin typeface="Arial"/>
                          <a:ea typeface="+mn-ea"/>
                          <a:cs typeface="+mn-cs"/>
                        </a:rPr>
                        <a:t> (Public Health Barnet)</a:t>
                      </a:r>
                      <a:endParaRPr lang="en-GB" sz="1200" u="none" strike="noStrike" kern="1200" dirty="0">
                        <a:solidFill>
                          <a:srgbClr val="000000"/>
                        </a:solidFill>
                        <a:effectLst/>
                        <a:latin typeface="Arial"/>
                        <a:ea typeface="+mn-ea"/>
                        <a:cs typeface="+mn-cs"/>
                      </a:endParaRPr>
                    </a:p>
                  </a:txBody>
                  <a:tcPr marL="9525" marR="9525" marT="9525" anchor="b"/>
                </a:tc>
                <a:extLst>
                  <a:ext uri="{0D108BD9-81ED-4DB2-BD59-A6C34878D82A}">
                    <a16:rowId xmlns:a16="http://schemas.microsoft.com/office/drawing/2014/main" val="3519599348"/>
                  </a:ext>
                </a:extLst>
              </a:tr>
              <a:tr h="265517">
                <a:tc>
                  <a:txBody>
                    <a:bodyPr/>
                    <a:lstStyle/>
                    <a:p>
                      <a:pPr fontAlgn="b"/>
                      <a:r>
                        <a:rPr lang="en-GB" sz="1200" u="none" strike="noStrike" dirty="0">
                          <a:solidFill>
                            <a:srgbClr val="000000"/>
                          </a:solidFill>
                          <a:effectLst/>
                          <a:latin typeface="Arial"/>
                        </a:rPr>
                        <a:t>The minimum dataset</a:t>
                      </a:r>
                    </a:p>
                  </a:txBody>
                  <a:tcPr marL="9525" marR="9525" marT="9525" anchor="b"/>
                </a:tc>
                <a:tc>
                  <a:txBody>
                    <a:bodyPr/>
                    <a:lstStyle/>
                    <a:p>
                      <a:pPr fontAlgn="b"/>
                      <a:r>
                        <a:rPr lang="en-GB" sz="1200" u="none" strike="noStrike" dirty="0">
                          <a:solidFill>
                            <a:srgbClr val="000000"/>
                          </a:solidFill>
                          <a:effectLst/>
                          <a:latin typeface="Arial"/>
                        </a:rPr>
                        <a:t>10 min</a:t>
                      </a:r>
                    </a:p>
                  </a:txBody>
                  <a:tcPr marL="9525" marR="9525" marT="9525" anchor="b"/>
                </a:tc>
                <a:tc>
                  <a:txBody>
                    <a:bodyPr/>
                    <a:lstStyle/>
                    <a:p>
                      <a:pPr marL="171450" indent="-171450" fontAlgn="b">
                        <a:buFont typeface="Arial" panose="020B0604020202020204" pitchFamily="34" charset="0"/>
                        <a:buChar char="•"/>
                      </a:pPr>
                      <a:r>
                        <a:rPr lang="en-GB" sz="1200" u="none" strike="noStrike" dirty="0">
                          <a:solidFill>
                            <a:srgbClr val="000000"/>
                          </a:solidFill>
                          <a:effectLst/>
                          <a:latin typeface="Arial"/>
                        </a:rPr>
                        <a:t>Denys Rayner (Project Manager Minimum Data Set Content &amp; Launch – NHS England)</a:t>
                      </a:r>
                    </a:p>
                  </a:txBody>
                  <a:tcPr marL="9525" marR="9525" marT="9525" anchor="b"/>
                </a:tc>
                <a:extLst>
                  <a:ext uri="{0D108BD9-81ED-4DB2-BD59-A6C34878D82A}">
                    <a16:rowId xmlns:a16="http://schemas.microsoft.com/office/drawing/2014/main" val="1747284205"/>
                  </a:ext>
                </a:extLst>
              </a:tr>
              <a:tr h="265517">
                <a:tc>
                  <a:txBody>
                    <a:bodyPr/>
                    <a:lstStyle/>
                    <a:p>
                      <a:pPr fontAlgn="b"/>
                      <a:r>
                        <a:rPr lang="en-GB" sz="1200" u="none" strike="noStrike" dirty="0">
                          <a:solidFill>
                            <a:srgbClr val="000000"/>
                          </a:solidFill>
                          <a:effectLst/>
                          <a:latin typeface="Arial"/>
                        </a:rPr>
                        <a:t>Q&amp;A</a:t>
                      </a:r>
                    </a:p>
                  </a:txBody>
                  <a:tcPr marL="9525" marR="9525" marT="9525" anchor="b"/>
                </a:tc>
                <a:tc>
                  <a:txBody>
                    <a:bodyPr/>
                    <a:lstStyle/>
                    <a:p>
                      <a:pPr fontAlgn="b"/>
                      <a:r>
                        <a:rPr lang="en-GB" sz="1200" u="none" strike="noStrike" dirty="0">
                          <a:solidFill>
                            <a:srgbClr val="000000"/>
                          </a:solidFill>
                          <a:effectLst/>
                          <a:latin typeface="Arial"/>
                        </a:rPr>
                        <a:t>15 min</a:t>
                      </a:r>
                    </a:p>
                  </a:txBody>
                  <a:tcPr marL="9525" marR="9525" marT="9525" anchor="b"/>
                </a:tc>
                <a:tc>
                  <a:txBody>
                    <a:bodyPr/>
                    <a:lstStyle/>
                    <a:p>
                      <a:pPr marL="171450" lvl="0" indent="-171450">
                        <a:buClr>
                          <a:srgbClr val="000000"/>
                        </a:buClr>
                        <a:buFont typeface="Arial,Sans-Serif"/>
                        <a:buChar char="•"/>
                      </a:pPr>
                      <a:r>
                        <a:rPr lang="en-GB" sz="1200" b="0" i="0" u="none" strike="noStrike" noProof="0" dirty="0">
                          <a:solidFill>
                            <a:srgbClr val="000000"/>
                          </a:solidFill>
                          <a:effectLst/>
                          <a:latin typeface="Arial"/>
                        </a:rPr>
                        <a:t>Jenny Brooks (Programme manager – TPHC)</a:t>
                      </a:r>
                    </a:p>
                  </a:txBody>
                  <a:tcPr marL="9525" marR="9525" marT="9525" anchor="b"/>
                </a:tc>
                <a:extLst>
                  <a:ext uri="{0D108BD9-81ED-4DB2-BD59-A6C34878D82A}">
                    <a16:rowId xmlns:a16="http://schemas.microsoft.com/office/drawing/2014/main" val="4182617663"/>
                  </a:ext>
                </a:extLst>
              </a:tr>
              <a:tr h="265517">
                <a:tc>
                  <a:txBody>
                    <a:bodyPr/>
                    <a:lstStyle/>
                    <a:p>
                      <a:pPr fontAlgn="b"/>
                      <a:r>
                        <a:rPr lang="en-GB" sz="1200" u="none" strike="noStrike" dirty="0">
                          <a:solidFill>
                            <a:srgbClr val="000000"/>
                          </a:solidFill>
                          <a:effectLst/>
                          <a:latin typeface="Arial"/>
                        </a:rPr>
                        <a:t>Next steps</a:t>
                      </a:r>
                    </a:p>
                  </a:txBody>
                  <a:tcPr marL="9525" marR="9525" marT="9525" anchor="b"/>
                </a:tc>
                <a:tc>
                  <a:txBody>
                    <a:bodyPr/>
                    <a:lstStyle/>
                    <a:p>
                      <a:pPr fontAlgn="b"/>
                      <a:r>
                        <a:rPr lang="en-GB" sz="1200" u="none" strike="noStrike" dirty="0">
                          <a:solidFill>
                            <a:srgbClr val="000000"/>
                          </a:solidFill>
                          <a:effectLst/>
                          <a:latin typeface="Arial"/>
                        </a:rPr>
                        <a:t>15 min</a:t>
                      </a:r>
                    </a:p>
                  </a:txBody>
                  <a:tcPr marL="9525" marR="9525" marT="9525" anchor="b"/>
                </a:tc>
                <a:tc>
                  <a:txBody>
                    <a:bodyPr/>
                    <a:lstStyle/>
                    <a:p>
                      <a:pPr marL="171450" lvl="0" indent="-171450">
                        <a:buClr>
                          <a:srgbClr val="000000"/>
                        </a:buClr>
                        <a:buFont typeface="Arial,Sans-Serif"/>
                        <a:buChar char="•"/>
                      </a:pPr>
                      <a:r>
                        <a:rPr lang="en-GB" sz="1200" b="0" i="0" u="none" strike="noStrike" noProof="0" dirty="0">
                          <a:solidFill>
                            <a:srgbClr val="000000"/>
                          </a:solidFill>
                          <a:effectLst/>
                          <a:latin typeface="Arial"/>
                        </a:rPr>
                        <a:t>Jenny Brooks (Programme manager – TPHC)</a:t>
                      </a:r>
                    </a:p>
                  </a:txBody>
                  <a:tcPr marL="9525" marR="9525" marT="9525" anchor="b"/>
                </a:tc>
                <a:extLst>
                  <a:ext uri="{0D108BD9-81ED-4DB2-BD59-A6C34878D82A}">
                    <a16:rowId xmlns:a16="http://schemas.microsoft.com/office/drawing/2014/main" val="2880527449"/>
                  </a:ext>
                </a:extLst>
              </a:tr>
              <a:tr h="878953">
                <a:tc>
                  <a:txBody>
                    <a:bodyPr/>
                    <a:lstStyle/>
                    <a:p>
                      <a:pPr fontAlgn="b"/>
                      <a:r>
                        <a:rPr lang="en-GB" sz="1200" u="none" strike="noStrike" dirty="0">
                          <a:solidFill>
                            <a:srgbClr val="000000"/>
                          </a:solidFill>
                          <a:effectLst/>
                          <a:latin typeface="Arial"/>
                        </a:rPr>
                        <a:t>Breakout rooms - topical discussions hosted by our speakers</a:t>
                      </a:r>
                    </a:p>
                  </a:txBody>
                  <a:tcPr marL="9525" marR="9525" marT="9525" anchor="b"/>
                </a:tc>
                <a:tc>
                  <a:txBody>
                    <a:bodyPr/>
                    <a:lstStyle/>
                    <a:p>
                      <a:pPr fontAlgn="b"/>
                      <a:r>
                        <a:rPr lang="en-GB" sz="1200" u="none" strike="noStrike" dirty="0">
                          <a:solidFill>
                            <a:srgbClr val="000000"/>
                          </a:solidFill>
                          <a:effectLst/>
                          <a:latin typeface="Arial"/>
                        </a:rPr>
                        <a:t>20 min</a:t>
                      </a:r>
                    </a:p>
                  </a:txBody>
                  <a:tcPr marL="9525" marR="9525" marT="9525" anchor="b"/>
                </a:tc>
                <a:tc>
                  <a:txBody>
                    <a:bodyPr/>
                    <a:lstStyle/>
                    <a:p>
                      <a:pPr fontAlgn="b"/>
                      <a:r>
                        <a:rPr lang="en-GB" sz="1200" u="none" strike="noStrike" dirty="0">
                          <a:solidFill>
                            <a:srgbClr val="000000"/>
                          </a:solidFill>
                          <a:effectLst/>
                          <a:latin typeface="Arial"/>
                        </a:rPr>
                        <a:t>Hosted by our speakers</a:t>
                      </a:r>
                    </a:p>
                    <a:p>
                      <a:pPr marL="171450" lvl="0" indent="-171450">
                        <a:buFont typeface="Arial"/>
                        <a:buChar char="•"/>
                      </a:pPr>
                      <a:r>
                        <a:rPr lang="en-GB" sz="1200" u="none" strike="noStrike" dirty="0">
                          <a:solidFill>
                            <a:srgbClr val="000000"/>
                          </a:solidFill>
                          <a:effectLst/>
                          <a:latin typeface="Arial"/>
                        </a:rPr>
                        <a:t>Social Prescribing reporting for services – Caitlin Bays</a:t>
                      </a:r>
                    </a:p>
                    <a:p>
                      <a:pPr marL="171450" lvl="0" indent="-171450">
                        <a:buFont typeface="Arial"/>
                        <a:buChar char="•"/>
                      </a:pPr>
                      <a:r>
                        <a:rPr lang="en-GB" sz="1200" u="none" strike="noStrike" dirty="0">
                          <a:solidFill>
                            <a:srgbClr val="000000"/>
                          </a:solidFill>
                          <a:effectLst/>
                          <a:latin typeface="Arial"/>
                        </a:rPr>
                        <a:t>The national minimum data set – Denys Rayner</a:t>
                      </a:r>
                    </a:p>
                    <a:p>
                      <a:pPr marL="171450" lvl="0" indent="-171450">
                        <a:buFont typeface="Arial"/>
                        <a:buChar char="•"/>
                      </a:pPr>
                      <a:r>
                        <a:rPr lang="en-GB" sz="1200" u="none" strike="noStrike" dirty="0">
                          <a:solidFill>
                            <a:srgbClr val="000000"/>
                          </a:solidFill>
                          <a:effectLst/>
                          <a:latin typeface="Arial"/>
                        </a:rPr>
                        <a:t>Supporting voluntary sector impact – Katy Knight and Anthea Terry </a:t>
                      </a:r>
                    </a:p>
                    <a:p>
                      <a:pPr marL="171450" lvl="0" indent="-171450">
                        <a:buFont typeface="Arial"/>
                        <a:buChar char="•"/>
                      </a:pPr>
                      <a:r>
                        <a:rPr lang="en-GB" sz="1200" u="none" strike="noStrike" dirty="0">
                          <a:solidFill>
                            <a:srgbClr val="000000"/>
                          </a:solidFill>
                          <a:effectLst/>
                          <a:latin typeface="Arial"/>
                        </a:rPr>
                        <a:t>ICB support for SP impact – Lauren Moy</a:t>
                      </a:r>
                    </a:p>
                  </a:txBody>
                  <a:tcPr marL="9525" marR="9525" marT="9525" anchor="b"/>
                </a:tc>
                <a:extLst>
                  <a:ext uri="{0D108BD9-81ED-4DB2-BD59-A6C34878D82A}">
                    <a16:rowId xmlns:a16="http://schemas.microsoft.com/office/drawing/2014/main" val="1248811304"/>
                  </a:ext>
                </a:extLst>
              </a:tr>
              <a:tr h="265517">
                <a:tc>
                  <a:txBody>
                    <a:bodyPr/>
                    <a:lstStyle/>
                    <a:p>
                      <a:pPr fontAlgn="b"/>
                      <a:r>
                        <a:rPr lang="en-GB" sz="1200" u="none" strike="noStrike" dirty="0">
                          <a:solidFill>
                            <a:srgbClr val="000000"/>
                          </a:solidFill>
                          <a:effectLst/>
                          <a:latin typeface="Arial"/>
                        </a:rPr>
                        <a:t>Close</a:t>
                      </a:r>
                    </a:p>
                  </a:txBody>
                  <a:tcPr marL="9525" marR="9525" marT="9525" anchor="b"/>
                </a:tc>
                <a:tc>
                  <a:txBody>
                    <a:bodyPr/>
                    <a:lstStyle/>
                    <a:p>
                      <a:pPr fontAlgn="b"/>
                      <a:endParaRPr lang="en-GB" sz="1200" u="none" strike="noStrike" dirty="0">
                        <a:solidFill>
                          <a:srgbClr val="000000"/>
                        </a:solidFill>
                        <a:effectLst/>
                        <a:latin typeface="Arial"/>
                      </a:endParaRPr>
                    </a:p>
                  </a:txBody>
                  <a:tcPr marL="9525" marR="9525" marT="9525" anchor="b"/>
                </a:tc>
                <a:tc>
                  <a:txBody>
                    <a:bodyPr/>
                    <a:lstStyle/>
                    <a:p>
                      <a:pPr fontAlgn="b"/>
                      <a:endParaRPr lang="en-GB" sz="1200" u="none" strike="noStrike" dirty="0">
                        <a:solidFill>
                          <a:srgbClr val="000000"/>
                        </a:solidFill>
                        <a:effectLst/>
                        <a:latin typeface="Arial"/>
                      </a:endParaRPr>
                    </a:p>
                  </a:txBody>
                  <a:tcPr marL="9525" marR="9525" marT="9525" anchor="b"/>
                </a:tc>
                <a:extLst>
                  <a:ext uri="{0D108BD9-81ED-4DB2-BD59-A6C34878D82A}">
                    <a16:rowId xmlns:a16="http://schemas.microsoft.com/office/drawing/2014/main" val="1095723452"/>
                  </a:ext>
                </a:extLst>
              </a:tr>
            </a:tbl>
          </a:graphicData>
        </a:graphic>
      </p:graphicFrame>
      <p:pic>
        <p:nvPicPr>
          <p:cNvPr id="11" name="Picture 10" descr="A qr code on a white background&#10;&#10;Description automatically generated">
            <a:extLst>
              <a:ext uri="{FF2B5EF4-FFF2-40B4-BE49-F238E27FC236}">
                <a16:creationId xmlns:a16="http://schemas.microsoft.com/office/drawing/2014/main" id="{B3156D9B-2767-6196-7DF2-26CCA57410B9}"/>
              </a:ext>
            </a:extLst>
          </p:cNvPr>
          <p:cNvPicPr>
            <a:picLocks noChangeAspect="1"/>
          </p:cNvPicPr>
          <p:nvPr/>
        </p:nvPicPr>
        <p:blipFill>
          <a:blip r:embed="rId3"/>
          <a:stretch>
            <a:fillRect/>
          </a:stretch>
        </p:blipFill>
        <p:spPr>
          <a:xfrm>
            <a:off x="10450530" y="959777"/>
            <a:ext cx="1676401" cy="1676401"/>
          </a:xfrm>
          <a:prstGeom prst="rect">
            <a:avLst/>
          </a:prstGeom>
        </p:spPr>
      </p:pic>
      <p:sp>
        <p:nvSpPr>
          <p:cNvPr id="12" name="TextBox 11">
            <a:extLst>
              <a:ext uri="{FF2B5EF4-FFF2-40B4-BE49-F238E27FC236}">
                <a16:creationId xmlns:a16="http://schemas.microsoft.com/office/drawing/2014/main" id="{C53ED39B-9160-D972-B2A7-9B4EF33F257E}"/>
              </a:ext>
            </a:extLst>
          </p:cNvPr>
          <p:cNvSpPr txBox="1"/>
          <p:nvPr/>
        </p:nvSpPr>
        <p:spPr>
          <a:xfrm>
            <a:off x="10565259" y="2791145"/>
            <a:ext cx="145036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Arial"/>
                <a:ea typeface="Calibri"/>
                <a:cs typeface="Calibri"/>
                <a:hlinkClick r:id="rId4"/>
              </a:rPr>
              <a:t>Join the Slido to share your reflections throughout </a:t>
            </a:r>
            <a:endParaRPr lang="en-GB" sz="1600" dirty="0">
              <a:latin typeface="Arial"/>
              <a:ea typeface="Calibri"/>
              <a:cs typeface="Arial"/>
            </a:endParaRPr>
          </a:p>
          <a:p>
            <a:endParaRPr lang="en-GB" sz="1600" dirty="0">
              <a:latin typeface="Arial"/>
              <a:ea typeface="Calibri"/>
              <a:cs typeface="Calibri"/>
            </a:endParaRPr>
          </a:p>
          <a:p>
            <a:r>
              <a:rPr lang="en-GB" sz="1600" dirty="0">
                <a:latin typeface="Arial"/>
                <a:ea typeface="Calibri"/>
                <a:cs typeface="Calibri"/>
              </a:rPr>
              <a:t>Slido.com</a:t>
            </a:r>
          </a:p>
          <a:p>
            <a:endParaRPr lang="en-GB" sz="1600" dirty="0">
              <a:latin typeface="Arial"/>
              <a:ea typeface="Calibri"/>
              <a:cs typeface="Calibri"/>
            </a:endParaRPr>
          </a:p>
          <a:p>
            <a:r>
              <a:rPr lang="en-GB" sz="1600" dirty="0">
                <a:latin typeface="Arial"/>
                <a:ea typeface="Calibri"/>
                <a:cs typeface="Calibri"/>
              </a:rPr>
              <a:t>#SPEVAL</a:t>
            </a:r>
          </a:p>
        </p:txBody>
      </p:sp>
    </p:spTree>
    <p:extLst>
      <p:ext uri="{BB962C8B-B14F-4D97-AF65-F5344CB8AC3E}">
        <p14:creationId xmlns:p14="http://schemas.microsoft.com/office/powerpoint/2010/main" val="376864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531E-8797-126D-0E13-4BECE2B6F19A}"/>
              </a:ext>
            </a:extLst>
          </p:cNvPr>
          <p:cNvSpPr>
            <a:spLocks noGrp="1"/>
          </p:cNvSpPr>
          <p:nvPr>
            <p:ph type="title"/>
          </p:nvPr>
        </p:nvSpPr>
        <p:spPr>
          <a:solidFill>
            <a:schemeClr val="accent1"/>
          </a:solidFill>
        </p:spPr>
        <p:txBody>
          <a:bodyPr/>
          <a:lstStyle/>
          <a:p>
            <a:r>
              <a:rPr lang="en-GB" dirty="0">
                <a:solidFill>
                  <a:schemeClr val="bg1"/>
                </a:solidFill>
              </a:rPr>
              <a:t>The Minimum Dataset and Information Standard</a:t>
            </a:r>
          </a:p>
        </p:txBody>
      </p:sp>
      <p:sp>
        <p:nvSpPr>
          <p:cNvPr id="3" name="Content Placeholder 2">
            <a:extLst>
              <a:ext uri="{FF2B5EF4-FFF2-40B4-BE49-F238E27FC236}">
                <a16:creationId xmlns:a16="http://schemas.microsoft.com/office/drawing/2014/main" id="{7578E43E-AFFD-0F80-8BEB-4808D7EEF4A6}"/>
              </a:ext>
            </a:extLst>
          </p:cNvPr>
          <p:cNvSpPr>
            <a:spLocks noGrp="1"/>
          </p:cNvSpPr>
          <p:nvPr>
            <p:ph sz="quarter" idx="10"/>
          </p:nvPr>
        </p:nvSpPr>
        <p:spPr>
          <a:xfrm>
            <a:off x="6672649" y="2454964"/>
            <a:ext cx="4979773" cy="2994365"/>
          </a:xfrm>
          <a:solidFill>
            <a:schemeClr val="accent1"/>
          </a:solidFill>
        </p:spPr>
        <p:txBody>
          <a:bodyPr anchor="ctr">
            <a:normAutofit/>
          </a:bodyPr>
          <a:lstStyle/>
          <a:p>
            <a:pPr marL="0" indent="0" algn="ctr">
              <a:buNone/>
            </a:pPr>
            <a:r>
              <a:rPr lang="en-GB" sz="2800" dirty="0">
                <a:solidFill>
                  <a:schemeClr val="bg1"/>
                </a:solidFill>
              </a:rPr>
              <a:t>The background and rationale behind the launch of the new Social Prescribing Minimum Data Set and Information Standard</a:t>
            </a:r>
          </a:p>
        </p:txBody>
      </p:sp>
      <p:pic>
        <p:nvPicPr>
          <p:cNvPr id="1026" name="Picture 2" descr="How social prescribing can help GPs | GPonline">
            <a:extLst>
              <a:ext uri="{FF2B5EF4-FFF2-40B4-BE49-F238E27FC236}">
                <a16:creationId xmlns:a16="http://schemas.microsoft.com/office/drawing/2014/main" id="{65B8A1F9-EB28-6A4C-DD23-5A7A62D24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07" y="2298357"/>
            <a:ext cx="5755376" cy="385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5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9A76-BC86-9094-C908-AF3ED57922DA}"/>
              </a:ext>
            </a:extLst>
          </p:cNvPr>
          <p:cNvSpPr>
            <a:spLocks noGrp="1"/>
          </p:cNvSpPr>
          <p:nvPr>
            <p:ph type="title"/>
          </p:nvPr>
        </p:nvSpPr>
        <p:spPr>
          <a:xfrm>
            <a:off x="279612" y="466686"/>
            <a:ext cx="10641498" cy="611649"/>
          </a:xfrm>
        </p:spPr>
        <p:txBody>
          <a:bodyPr>
            <a:normAutofit/>
          </a:bodyPr>
          <a:lstStyle/>
          <a:p>
            <a:r>
              <a:rPr lang="en-GB" sz="3200"/>
              <a:t>What is the Information Standard?</a:t>
            </a:r>
            <a:endParaRPr lang="en-GB" sz="3200" dirty="0"/>
          </a:p>
        </p:txBody>
      </p:sp>
      <p:sp>
        <p:nvSpPr>
          <p:cNvPr id="3" name="Content Placeholder 2">
            <a:extLst>
              <a:ext uri="{FF2B5EF4-FFF2-40B4-BE49-F238E27FC236}">
                <a16:creationId xmlns:a16="http://schemas.microsoft.com/office/drawing/2014/main" id="{E8CDDFA3-9306-A551-DCFB-4F0BBE1991B9}"/>
              </a:ext>
            </a:extLst>
          </p:cNvPr>
          <p:cNvSpPr>
            <a:spLocks noGrp="1"/>
          </p:cNvSpPr>
          <p:nvPr>
            <p:ph sz="quarter" idx="10"/>
          </p:nvPr>
        </p:nvSpPr>
        <p:spPr>
          <a:xfrm>
            <a:off x="526774" y="1397876"/>
            <a:ext cx="10898833" cy="4687613"/>
          </a:xfrm>
          <a:solidFill>
            <a:schemeClr val="bg1"/>
          </a:solidFill>
        </p:spPr>
        <p:txBody>
          <a:bodyPr>
            <a:normAutofit/>
          </a:bodyPr>
          <a:lstStyle/>
          <a:p>
            <a:pPr marL="0" indent="0">
              <a:buNone/>
            </a:pPr>
            <a:r>
              <a:rPr lang="en-GB" sz="2000" b="0" i="0" u="none" strike="noStrike" dirty="0">
                <a:solidFill>
                  <a:schemeClr val="accent1"/>
                </a:solidFill>
                <a:effectLst/>
                <a:latin typeface="Arial" panose="020B0604020202020204" pitchFamily="34" charset="0"/>
              </a:rPr>
              <a:t>The Social Prescribing Information Standard has been designed to aid the sharing and recording of information for the whole patient journey. This is from an initial referral, includes the various meetings and support offered through to the message back to the referrer and GP at its conclusion.</a:t>
            </a:r>
          </a:p>
          <a:p>
            <a:pPr marL="0" indent="0" algn="l">
              <a:buNone/>
            </a:pPr>
            <a:r>
              <a:rPr lang="en-GB" sz="2000" b="0" i="0" u="none" strike="noStrike" dirty="0">
                <a:solidFill>
                  <a:schemeClr val="accent1"/>
                </a:solidFill>
                <a:effectLst/>
                <a:latin typeface="Arial" panose="020B0604020202020204" pitchFamily="34" charset="0"/>
              </a:rPr>
              <a:t>The standard is all about the recording and sharing of information within social prescribing which includes: </a:t>
            </a:r>
          </a:p>
          <a:p>
            <a:pPr algn="l" fontAlgn="base">
              <a:buFont typeface="Arial" panose="020B0604020202020204" pitchFamily="34" charset="0"/>
              <a:buChar char="•"/>
            </a:pPr>
            <a:r>
              <a:rPr lang="en-GB" sz="2000" b="0" i="0" u="none" strike="noStrike" dirty="0">
                <a:solidFill>
                  <a:schemeClr val="accent1"/>
                </a:solidFill>
                <a:effectLst/>
                <a:latin typeface="Arial" panose="020B0604020202020204" pitchFamily="34" charset="0"/>
              </a:rPr>
              <a:t>Information required to support the conversations between the link worker and the client</a:t>
            </a:r>
          </a:p>
          <a:p>
            <a:pPr algn="l" fontAlgn="base">
              <a:buFont typeface="Arial" panose="020B0604020202020204" pitchFamily="34" charset="0"/>
              <a:buChar char="•"/>
            </a:pPr>
            <a:r>
              <a:rPr lang="en-GB" sz="2000" b="0" i="0" u="none" strike="noStrike" dirty="0">
                <a:solidFill>
                  <a:schemeClr val="accent1"/>
                </a:solidFill>
                <a:effectLst/>
                <a:latin typeface="Arial" panose="020B0604020202020204" pitchFamily="34" charset="0"/>
              </a:rPr>
              <a:t>Information to support people, showing that their healthcare is joined up and avoids them having to retell their story multiple times </a:t>
            </a:r>
          </a:p>
          <a:p>
            <a:pPr algn="l" fontAlgn="base">
              <a:buFont typeface="Arial" panose="020B0604020202020204" pitchFamily="34" charset="0"/>
              <a:buChar char="•"/>
            </a:pPr>
            <a:r>
              <a:rPr lang="en-GB" sz="2000" b="0" i="0" u="none" strike="noStrike" dirty="0">
                <a:solidFill>
                  <a:schemeClr val="accent1"/>
                </a:solidFill>
                <a:effectLst/>
                <a:latin typeface="Arial" panose="020B0604020202020204" pitchFamily="34" charset="0"/>
              </a:rPr>
              <a:t>Providing information that can be shared with the person themselves, their family or carer </a:t>
            </a:r>
          </a:p>
          <a:p>
            <a:pPr algn="l" fontAlgn="base">
              <a:buFont typeface="Arial" panose="020B0604020202020204" pitchFamily="34" charset="0"/>
              <a:buChar char="•"/>
            </a:pPr>
            <a:r>
              <a:rPr lang="en-GB" sz="2000" b="0" i="0" u="none" strike="noStrike" dirty="0">
                <a:solidFill>
                  <a:schemeClr val="accent1"/>
                </a:solidFill>
                <a:effectLst/>
                <a:latin typeface="Arial" panose="020B0604020202020204" pitchFamily="34" charset="0"/>
              </a:rPr>
              <a:t>Summary information back to the referrer and GP for the person’s overall record</a:t>
            </a:r>
          </a:p>
          <a:p>
            <a:pPr algn="l" fontAlgn="base">
              <a:buFont typeface="Arial" panose="020B0604020202020204" pitchFamily="34" charset="0"/>
              <a:buChar char="•"/>
            </a:pPr>
            <a:r>
              <a:rPr lang="en-GB" sz="2000" b="0" i="0" u="none" strike="noStrike" dirty="0">
                <a:solidFill>
                  <a:schemeClr val="accent1"/>
                </a:solidFill>
                <a:effectLst/>
                <a:latin typeface="Arial" panose="020B0604020202020204" pitchFamily="34" charset="0"/>
              </a:rPr>
              <a:t>Information for commissioning uses, e.g. to understand the scale and effectiveness of social prescribing services, aid future planning</a:t>
            </a:r>
            <a:r>
              <a:rPr lang="en-GB" sz="2000" dirty="0">
                <a:solidFill>
                  <a:schemeClr val="accent1"/>
                </a:solidFill>
              </a:rPr>
              <a:t> and support</a:t>
            </a:r>
            <a:r>
              <a:rPr lang="en-GB" sz="2000" b="0" i="0" u="none" strike="noStrike" dirty="0">
                <a:solidFill>
                  <a:schemeClr val="accent1"/>
                </a:solidFill>
                <a:effectLst/>
                <a:latin typeface="Arial" panose="020B0604020202020204" pitchFamily="34" charset="0"/>
              </a:rPr>
              <a:t> population health initiatives etc.</a:t>
            </a:r>
          </a:p>
          <a:p>
            <a:endParaRPr lang="en-GB" dirty="0"/>
          </a:p>
        </p:txBody>
      </p:sp>
    </p:spTree>
    <p:extLst>
      <p:ext uri="{BB962C8B-B14F-4D97-AF65-F5344CB8AC3E}">
        <p14:creationId xmlns:p14="http://schemas.microsoft.com/office/powerpoint/2010/main" val="214065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8C32B7-159D-5839-9F96-BEBA1E112B01}"/>
              </a:ext>
            </a:extLst>
          </p:cNvPr>
          <p:cNvSpPr txBox="1">
            <a:spLocks/>
          </p:cNvSpPr>
          <p:nvPr/>
        </p:nvSpPr>
        <p:spPr>
          <a:xfrm>
            <a:off x="321654" y="506489"/>
            <a:ext cx="9988994" cy="61164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Why has the Information Standard been created?</a:t>
            </a:r>
          </a:p>
        </p:txBody>
      </p:sp>
      <p:sp>
        <p:nvSpPr>
          <p:cNvPr id="5" name="Content Placeholder 2">
            <a:extLst>
              <a:ext uri="{FF2B5EF4-FFF2-40B4-BE49-F238E27FC236}">
                <a16:creationId xmlns:a16="http://schemas.microsoft.com/office/drawing/2014/main" id="{EF865C22-76D1-E060-BB77-7E571AFEF313}"/>
              </a:ext>
            </a:extLst>
          </p:cNvPr>
          <p:cNvSpPr txBox="1">
            <a:spLocks/>
          </p:cNvSpPr>
          <p:nvPr/>
        </p:nvSpPr>
        <p:spPr>
          <a:xfrm>
            <a:off x="477078" y="1321904"/>
            <a:ext cx="10948529" cy="181671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accent1"/>
                </a:solidFill>
              </a:rPr>
              <a:t>Our health and care information isn’t all recorded in a single place but in many different systems. When we go to hospital or to a GP surgery, a record of the conversation between the person and clinician is made, including any decisions and actions taken. Records are created in other settings too, such as care homes. A care and support plan agreed between the resident and care home staff is recorded in a care home record system.</a:t>
            </a:r>
          </a:p>
          <a:p>
            <a:pPr marL="0" indent="0">
              <a:buFont typeface="Arial" panose="020B0604020202020204" pitchFamily="34" charset="0"/>
              <a:buNone/>
            </a:pPr>
            <a:r>
              <a:rPr lang="en-GB" sz="1600" dirty="0">
                <a:solidFill>
                  <a:schemeClr val="accent1"/>
                </a:solidFill>
              </a:rPr>
              <a:t>People access care in many more settings today than they ever did before, and for professionals and people themselves to have a complete picture of a person’s health and care, we need to join all these many records together, so information follows the person whenever and wherever care is provided</a:t>
            </a:r>
          </a:p>
        </p:txBody>
      </p:sp>
      <p:sp>
        <p:nvSpPr>
          <p:cNvPr id="6" name="Rounded Rectangle 5">
            <a:extLst>
              <a:ext uri="{FF2B5EF4-FFF2-40B4-BE49-F238E27FC236}">
                <a16:creationId xmlns:a16="http://schemas.microsoft.com/office/drawing/2014/main" id="{916B095D-C82B-C6D7-BAE4-D98D2F156D6E}"/>
              </a:ext>
            </a:extLst>
          </p:cNvPr>
          <p:cNvSpPr/>
          <p:nvPr/>
        </p:nvSpPr>
        <p:spPr>
          <a:xfrm>
            <a:off x="485401" y="3138616"/>
            <a:ext cx="10948530" cy="86550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buNone/>
            </a:pPr>
            <a:r>
              <a:rPr lang="en-GB" sz="1600" b="0" i="0" u="none" strike="noStrike" dirty="0">
                <a:solidFill>
                  <a:schemeClr val="bg1"/>
                </a:solidFill>
                <a:effectLst/>
                <a:latin typeface="Arial" panose="020B0604020202020204" pitchFamily="34" charset="0"/>
              </a:rPr>
              <a:t>Recording information consistently</a:t>
            </a:r>
          </a:p>
          <a:p>
            <a:pPr marL="285750" indent="-285750" algn="l">
              <a:buFont typeface="Arial" panose="020B0604020202020204" pitchFamily="34" charset="0"/>
              <a:buChar char="•"/>
            </a:pPr>
            <a:r>
              <a:rPr lang="en-GB" sz="1600" b="0" i="0" u="none" strike="noStrike" dirty="0">
                <a:solidFill>
                  <a:schemeClr val="bg1"/>
                </a:solidFill>
                <a:effectLst/>
                <a:latin typeface="var( --e-global-typography-text-font-family )"/>
              </a:rPr>
              <a:t>For information to flow between systems, it needs to be organised and recorded in the same way every time.</a:t>
            </a:r>
            <a:endParaRPr lang="en-GB" sz="1600" b="0" i="0" u="none" strike="noStrike" dirty="0">
              <a:solidFill>
                <a:schemeClr val="bg1"/>
              </a:solidFill>
              <a:effectLst/>
              <a:latin typeface="Arial" panose="020B0604020202020204" pitchFamily="34" charset="0"/>
            </a:endParaRPr>
          </a:p>
          <a:p>
            <a:pPr marL="285750" indent="-285750" algn="l">
              <a:buFont typeface="Arial" panose="020B0604020202020204" pitchFamily="34" charset="0"/>
              <a:buChar char="•"/>
            </a:pPr>
            <a:r>
              <a:rPr lang="en-GB" sz="1600" b="0" i="0" u="none" strike="noStrike" dirty="0">
                <a:solidFill>
                  <a:schemeClr val="bg1"/>
                </a:solidFill>
                <a:effectLst/>
                <a:latin typeface="var( --e-global-typography-text-font-family )"/>
              </a:rPr>
              <a:t>Agreed national standards and definitions must be used so that any computer can reproduce it with the same </a:t>
            </a:r>
            <a:r>
              <a:rPr lang="en-GB" b="0" i="0" u="none" strike="noStrike" dirty="0">
                <a:solidFill>
                  <a:schemeClr val="bg1"/>
                </a:solidFill>
                <a:effectLst/>
                <a:latin typeface="var( --e-global-typography-text-font-family )"/>
              </a:rPr>
              <a:t>meaning. </a:t>
            </a:r>
            <a:endParaRPr lang="en-GB" b="0" i="0" u="none" strike="noStrike" dirty="0">
              <a:solidFill>
                <a:schemeClr val="bg1"/>
              </a:solidFill>
              <a:effectLst/>
              <a:latin typeface="Arial" panose="020B0604020202020204" pitchFamily="34" charset="0"/>
            </a:endParaRPr>
          </a:p>
        </p:txBody>
      </p:sp>
      <p:sp>
        <p:nvSpPr>
          <p:cNvPr id="7" name="Rounded Rectangle 6">
            <a:extLst>
              <a:ext uri="{FF2B5EF4-FFF2-40B4-BE49-F238E27FC236}">
                <a16:creationId xmlns:a16="http://schemas.microsoft.com/office/drawing/2014/main" id="{42727F6D-AF83-7DF8-0CE0-755D16A46A71}"/>
              </a:ext>
            </a:extLst>
          </p:cNvPr>
          <p:cNvSpPr/>
          <p:nvPr/>
        </p:nvSpPr>
        <p:spPr>
          <a:xfrm>
            <a:off x="477077" y="4094922"/>
            <a:ext cx="10948530" cy="12649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buNone/>
            </a:pPr>
            <a:r>
              <a:rPr lang="en-GB" sz="1600" b="0" i="0" u="none" strike="noStrike" dirty="0">
                <a:solidFill>
                  <a:schemeClr val="bg1"/>
                </a:solidFill>
                <a:effectLst/>
                <a:latin typeface="Arial" panose="020B0604020202020204" pitchFamily="34" charset="0"/>
              </a:rPr>
              <a:t>Right place, right time</a:t>
            </a:r>
          </a:p>
          <a:p>
            <a:pPr marL="285750" indent="-285750" algn="l">
              <a:buFont typeface="Arial" panose="020B0604020202020204" pitchFamily="34" charset="0"/>
              <a:buChar char="•"/>
            </a:pPr>
            <a:r>
              <a:rPr lang="en-GB" sz="1600" b="0" i="0" u="none" strike="noStrike" dirty="0">
                <a:solidFill>
                  <a:schemeClr val="bg1"/>
                </a:solidFill>
                <a:effectLst/>
                <a:latin typeface="var( --e-global-typography-text-font-family )"/>
              </a:rPr>
              <a:t>When information standards are implemented by care providers and their computer system suppliers, information will be recorded consistently across different settings. </a:t>
            </a:r>
            <a:endParaRPr lang="en-GB" sz="1600" b="0" i="0" u="none" strike="noStrike" dirty="0">
              <a:solidFill>
                <a:schemeClr val="bg1"/>
              </a:solidFill>
              <a:effectLst/>
              <a:latin typeface="Arial" panose="020B0604020202020204" pitchFamily="34" charset="0"/>
            </a:endParaRPr>
          </a:p>
          <a:p>
            <a:pPr marL="285750" indent="-285750" algn="l">
              <a:buFont typeface="Arial" panose="020B0604020202020204" pitchFamily="34" charset="0"/>
              <a:buChar char="•"/>
            </a:pPr>
            <a:r>
              <a:rPr lang="en-GB" sz="1600" b="0" i="0" u="none" strike="noStrike" dirty="0">
                <a:solidFill>
                  <a:schemeClr val="bg1"/>
                </a:solidFill>
                <a:effectLst/>
                <a:latin typeface="Arial" panose="020B0604020202020204" pitchFamily="34" charset="0"/>
              </a:rPr>
              <a:t>This enables meaningful information to be made available to the right professionals at the right time, so it can be used to inform decisions about the care of the person. </a:t>
            </a:r>
          </a:p>
        </p:txBody>
      </p:sp>
      <p:sp>
        <p:nvSpPr>
          <p:cNvPr id="8" name="Rounded Rectangle 7">
            <a:extLst>
              <a:ext uri="{FF2B5EF4-FFF2-40B4-BE49-F238E27FC236}">
                <a16:creationId xmlns:a16="http://schemas.microsoft.com/office/drawing/2014/main" id="{0CA20FAA-2324-D01D-9C97-0FB9E4810D21}"/>
              </a:ext>
            </a:extLst>
          </p:cNvPr>
          <p:cNvSpPr/>
          <p:nvPr/>
        </p:nvSpPr>
        <p:spPr>
          <a:xfrm>
            <a:off x="485401" y="5539500"/>
            <a:ext cx="10948530" cy="95075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buNone/>
            </a:pPr>
            <a:r>
              <a:rPr lang="en-GB" sz="1600" b="0" i="0" u="none" strike="noStrike" dirty="0">
                <a:solidFill>
                  <a:schemeClr val="bg1"/>
                </a:solidFill>
                <a:effectLst/>
                <a:latin typeface="Arial" panose="020B0604020202020204" pitchFamily="34" charset="0"/>
              </a:rPr>
              <a:t>Information tailored for different needs</a:t>
            </a:r>
          </a:p>
          <a:p>
            <a:pPr marL="285750" indent="-285750" algn="l">
              <a:buFont typeface="Arial" panose="020B0604020202020204" pitchFamily="34" charset="0"/>
              <a:buChar char="•"/>
            </a:pPr>
            <a:r>
              <a:rPr lang="en-GB" sz="1600" b="0" i="0" u="none" strike="noStrike" dirty="0">
                <a:solidFill>
                  <a:schemeClr val="bg1"/>
                </a:solidFill>
                <a:effectLst/>
                <a:latin typeface="Arial" panose="020B0604020202020204" pitchFamily="34" charset="0"/>
              </a:rPr>
              <a:t>Not everyone we interact with needs to see all the information in these records to advise us on what tests we might need, or diagnose a condition, or meet our care and support needs, but they might need to see some information from more than one record. </a:t>
            </a:r>
          </a:p>
        </p:txBody>
      </p:sp>
      <p:pic>
        <p:nvPicPr>
          <p:cNvPr id="1026" name="Picture 2">
            <a:extLst>
              <a:ext uri="{FF2B5EF4-FFF2-40B4-BE49-F238E27FC236}">
                <a16:creationId xmlns:a16="http://schemas.microsoft.com/office/drawing/2014/main" id="{5BDE8BC9-67EB-E85F-B20D-5E48176E76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5174" y="260605"/>
            <a:ext cx="1099310" cy="85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1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DFED-2A32-B602-1701-75FDC933917A}"/>
              </a:ext>
            </a:extLst>
          </p:cNvPr>
          <p:cNvSpPr>
            <a:spLocks noGrp="1"/>
          </p:cNvSpPr>
          <p:nvPr>
            <p:ph type="title"/>
          </p:nvPr>
        </p:nvSpPr>
        <p:spPr>
          <a:xfrm>
            <a:off x="679005" y="422406"/>
            <a:ext cx="9452967" cy="611649"/>
          </a:xfrm>
        </p:spPr>
        <p:txBody>
          <a:bodyPr/>
          <a:lstStyle/>
          <a:p>
            <a:r>
              <a:rPr lang="en-GB" dirty="0"/>
              <a:t>What is the Minimum Data Set?</a:t>
            </a:r>
          </a:p>
        </p:txBody>
      </p:sp>
      <p:sp>
        <p:nvSpPr>
          <p:cNvPr id="3" name="Content Placeholder 2">
            <a:extLst>
              <a:ext uri="{FF2B5EF4-FFF2-40B4-BE49-F238E27FC236}">
                <a16:creationId xmlns:a16="http://schemas.microsoft.com/office/drawing/2014/main" id="{810AB341-989E-C927-9AE4-EF66C25D4614}"/>
              </a:ext>
            </a:extLst>
          </p:cNvPr>
          <p:cNvSpPr>
            <a:spLocks noGrp="1"/>
          </p:cNvSpPr>
          <p:nvPr>
            <p:ph sz="quarter" idx="10"/>
          </p:nvPr>
        </p:nvSpPr>
        <p:spPr>
          <a:xfrm>
            <a:off x="784109" y="1397876"/>
            <a:ext cx="10641498" cy="4929352"/>
          </a:xfrm>
          <a:noFill/>
          <a:ln>
            <a:noFill/>
          </a:ln>
        </p:spPr>
        <p:txBody>
          <a:bodyPr>
            <a:normAutofit fontScale="92500" lnSpcReduction="10000"/>
          </a:bodyPr>
          <a:lstStyle/>
          <a:p>
            <a:pPr marL="0" indent="0">
              <a:buNone/>
            </a:pPr>
            <a:r>
              <a:rPr lang="en-GB" sz="2000" dirty="0">
                <a:solidFill>
                  <a:schemeClr val="accent1"/>
                </a:solidFill>
              </a:rPr>
              <a:t>The Minimum Data Set is a sub section of the Information Standard and consists of four sections of terms supported by SNOMED codes. These sections are:</a:t>
            </a:r>
          </a:p>
          <a:p>
            <a:pPr lvl="1"/>
            <a:r>
              <a:rPr lang="en-GB" sz="2000" dirty="0">
                <a:solidFill>
                  <a:schemeClr val="accent1"/>
                </a:solidFill>
              </a:rPr>
              <a:t>Demographic information</a:t>
            </a:r>
          </a:p>
          <a:p>
            <a:pPr lvl="1"/>
            <a:r>
              <a:rPr lang="en-GB" sz="2000" dirty="0">
                <a:solidFill>
                  <a:schemeClr val="accent1"/>
                </a:solidFill>
              </a:rPr>
              <a:t>Needs &amp; Concerns</a:t>
            </a:r>
          </a:p>
          <a:p>
            <a:pPr lvl="1"/>
            <a:r>
              <a:rPr lang="en-GB" sz="2000" dirty="0">
                <a:solidFill>
                  <a:schemeClr val="accent1"/>
                </a:solidFill>
              </a:rPr>
              <a:t>Support</a:t>
            </a:r>
          </a:p>
          <a:p>
            <a:pPr lvl="1"/>
            <a:r>
              <a:rPr lang="en-GB" sz="2000" dirty="0">
                <a:solidFill>
                  <a:schemeClr val="accent1"/>
                </a:solidFill>
              </a:rPr>
              <a:t>Measures</a:t>
            </a:r>
          </a:p>
          <a:p>
            <a:r>
              <a:rPr lang="en-GB" sz="2000" dirty="0">
                <a:solidFill>
                  <a:schemeClr val="accent1"/>
                </a:solidFill>
              </a:rPr>
              <a:t>There are now 78 agreed terms (excluding outcomes) that provide descriptions with the aim to collect these nationally</a:t>
            </a:r>
          </a:p>
          <a:p>
            <a:r>
              <a:rPr lang="en-GB" sz="2000" dirty="0">
                <a:solidFill>
                  <a:schemeClr val="accent1"/>
                </a:solidFill>
              </a:rPr>
              <a:t>These are all available on the various core GP IT systems and on recommended Social Prescribing specific systems, and if used they can record the terms and coding </a:t>
            </a:r>
          </a:p>
          <a:p>
            <a:r>
              <a:rPr lang="en-GB" sz="2000" dirty="0">
                <a:solidFill>
                  <a:schemeClr val="accent1"/>
                </a:solidFill>
              </a:rPr>
              <a:t>We know that there will be some SPLWs who do not have access to these systems, however  it will be possible either to collect them manually in a data sheet or via a template such as </a:t>
            </a:r>
            <a:r>
              <a:rPr lang="en-GB" sz="2000" dirty="0" err="1">
                <a:solidFill>
                  <a:schemeClr val="accent1"/>
                </a:solidFill>
              </a:rPr>
              <a:t>Ardens</a:t>
            </a:r>
            <a:endParaRPr lang="en-GB" sz="2000" dirty="0">
              <a:solidFill>
                <a:schemeClr val="accent1"/>
              </a:solidFill>
            </a:endParaRPr>
          </a:p>
          <a:p>
            <a:r>
              <a:rPr lang="en-GB" sz="2000" dirty="0">
                <a:solidFill>
                  <a:schemeClr val="accent1"/>
                </a:solidFill>
              </a:rPr>
              <a:t>As there are only a limited number of codes the terms are at a high level so it is understood that they will have to be interpreted as the best fit and you may wish to add additional terms for your own benefit</a:t>
            </a:r>
          </a:p>
          <a:p>
            <a:r>
              <a:rPr lang="en-GB" sz="2000" dirty="0">
                <a:solidFill>
                  <a:schemeClr val="accent1"/>
                </a:solidFill>
              </a:rPr>
              <a:t>It is intended to add to the data set in time following experience of the roll out</a:t>
            </a:r>
          </a:p>
          <a:p>
            <a:pPr marL="0" indent="0">
              <a:buNone/>
            </a:pPr>
            <a:endParaRPr lang="en-GB" sz="2000" dirty="0">
              <a:solidFill>
                <a:schemeClr val="accent1"/>
              </a:solidFill>
            </a:endParaRPr>
          </a:p>
        </p:txBody>
      </p:sp>
    </p:spTree>
    <p:extLst>
      <p:ext uri="{BB962C8B-B14F-4D97-AF65-F5344CB8AC3E}">
        <p14:creationId xmlns:p14="http://schemas.microsoft.com/office/powerpoint/2010/main" val="47427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242A-CBD4-2AFD-0972-1D781CDADF5D}"/>
              </a:ext>
            </a:extLst>
          </p:cNvPr>
          <p:cNvSpPr>
            <a:spLocks noGrp="1"/>
          </p:cNvSpPr>
          <p:nvPr>
            <p:ph type="title"/>
          </p:nvPr>
        </p:nvSpPr>
        <p:spPr>
          <a:xfrm>
            <a:off x="406422" y="435430"/>
            <a:ext cx="10641498" cy="611649"/>
          </a:xfrm>
        </p:spPr>
        <p:txBody>
          <a:bodyPr/>
          <a:lstStyle/>
          <a:p>
            <a:r>
              <a:rPr lang="en-GB" dirty="0"/>
              <a:t>Why are we doing this?</a:t>
            </a:r>
          </a:p>
        </p:txBody>
      </p:sp>
      <p:sp>
        <p:nvSpPr>
          <p:cNvPr id="3" name="Content Placeholder 2">
            <a:extLst>
              <a:ext uri="{FF2B5EF4-FFF2-40B4-BE49-F238E27FC236}">
                <a16:creationId xmlns:a16="http://schemas.microsoft.com/office/drawing/2014/main" id="{B7D4220E-5B01-D934-ECCE-0A8FDE36704E}"/>
              </a:ext>
            </a:extLst>
          </p:cNvPr>
          <p:cNvSpPr>
            <a:spLocks noGrp="1"/>
          </p:cNvSpPr>
          <p:nvPr>
            <p:ph sz="quarter" idx="10"/>
          </p:nvPr>
        </p:nvSpPr>
        <p:spPr>
          <a:xfrm>
            <a:off x="615144" y="1564680"/>
            <a:ext cx="10794978" cy="4677094"/>
          </a:xfrm>
          <a:noFill/>
        </p:spPr>
        <p:txBody>
          <a:bodyPr>
            <a:normAutofit lnSpcReduction="10000"/>
          </a:bodyPr>
          <a:lstStyle/>
          <a:p>
            <a:r>
              <a:rPr lang="en-GB" sz="2000" dirty="0">
                <a:solidFill>
                  <a:schemeClr val="accent1"/>
                </a:solidFill>
              </a:rPr>
              <a:t>One of the key aims is to ensure that the person only needs to provide their information once and this is expected to greatly improve their experience</a:t>
            </a:r>
          </a:p>
          <a:p>
            <a:r>
              <a:rPr lang="en-GB" sz="2000" dirty="0">
                <a:solidFill>
                  <a:schemeClr val="accent1"/>
                </a:solidFill>
              </a:rPr>
              <a:t>This will help any clinician supporting the individual to see their overall needs in their care plan, and will improve their understanding in future consultations to provide the best care</a:t>
            </a:r>
          </a:p>
          <a:p>
            <a:r>
              <a:rPr lang="en-GB" sz="2000" dirty="0">
                <a:solidFill>
                  <a:schemeClr val="accent1"/>
                </a:solidFill>
              </a:rPr>
              <a:t>Commissioners will have a better understanding of the needs and support required of a locality to ensure that they are providing the right support</a:t>
            </a:r>
          </a:p>
          <a:p>
            <a:r>
              <a:rPr lang="en-GB" sz="2000" dirty="0">
                <a:solidFill>
                  <a:schemeClr val="accent1"/>
                </a:solidFill>
              </a:rPr>
              <a:t>It will benefit Link workers by demonstrating the benefits of the work that they are doing to the wider system and profiling the value of the service</a:t>
            </a:r>
          </a:p>
          <a:p>
            <a:r>
              <a:rPr lang="en-GB" sz="2000" dirty="0">
                <a:solidFill>
                  <a:schemeClr val="accent1"/>
                </a:solidFill>
              </a:rPr>
              <a:t>Many link workers are concerned that their referrers do not always understand the work that they are doing and this will help improve the awareness and support better referrals and feedback using simple dashboards</a:t>
            </a:r>
          </a:p>
          <a:p>
            <a:r>
              <a:rPr lang="en-GB" sz="2000" dirty="0">
                <a:solidFill>
                  <a:schemeClr val="accent1"/>
                </a:solidFill>
              </a:rPr>
              <a:t>With the roll out of Population Health and the reliance on SPLWs to support the initiatives this will improve the data provided to support the various initiatives within communities</a:t>
            </a:r>
          </a:p>
          <a:p>
            <a:r>
              <a:rPr lang="en-GB" sz="2000" dirty="0">
                <a:solidFill>
                  <a:schemeClr val="accent1"/>
                </a:solidFill>
              </a:rPr>
              <a:t>This will be the first time that there has been an opportunity to provide national feedback on the work that Social Prescribers are doing</a:t>
            </a:r>
          </a:p>
          <a:p>
            <a:pPr marL="0" indent="0">
              <a:buNone/>
            </a:pPr>
            <a:endParaRPr lang="en-GB" sz="2000" dirty="0">
              <a:solidFill>
                <a:schemeClr val="bg1"/>
              </a:solidFill>
            </a:endParaRPr>
          </a:p>
          <a:p>
            <a:pPr marL="0" indent="0">
              <a:buNone/>
            </a:pPr>
            <a:endParaRPr lang="en-GB" sz="2000" dirty="0">
              <a:solidFill>
                <a:schemeClr val="bg1"/>
              </a:solidFill>
            </a:endParaRPr>
          </a:p>
          <a:p>
            <a:endParaRPr lang="en-GB" sz="2000" dirty="0">
              <a:solidFill>
                <a:schemeClr val="bg1"/>
              </a:solidFill>
            </a:endParaRPr>
          </a:p>
          <a:p>
            <a:endParaRPr lang="en-GB" sz="2000" dirty="0"/>
          </a:p>
        </p:txBody>
      </p:sp>
    </p:spTree>
    <p:extLst>
      <p:ext uri="{BB962C8B-B14F-4D97-AF65-F5344CB8AC3E}">
        <p14:creationId xmlns:p14="http://schemas.microsoft.com/office/powerpoint/2010/main" val="4180866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A87847-BFA1-0793-94D1-4EDA37AA74C1}"/>
              </a:ext>
            </a:extLst>
          </p:cNvPr>
          <p:cNvSpPr txBox="1">
            <a:spLocks/>
          </p:cNvSpPr>
          <p:nvPr/>
        </p:nvSpPr>
        <p:spPr>
          <a:xfrm>
            <a:off x="406422" y="465248"/>
            <a:ext cx="10641498" cy="6116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4D6EB2"/>
                </a:solidFill>
                <a:latin typeface="Arial" panose="020B0604020202020204" pitchFamily="34" charset="0"/>
                <a:cs typeface="Arial" panose="020B0604020202020204" pitchFamily="34" charset="0"/>
              </a:rPr>
              <a:t>How did we develop the terms?</a:t>
            </a:r>
          </a:p>
        </p:txBody>
      </p:sp>
      <p:sp>
        <p:nvSpPr>
          <p:cNvPr id="5" name="Content Placeholder 2">
            <a:extLst>
              <a:ext uri="{FF2B5EF4-FFF2-40B4-BE49-F238E27FC236}">
                <a16:creationId xmlns:a16="http://schemas.microsoft.com/office/drawing/2014/main" id="{604EB394-B9E0-921E-F398-F8D2C25ED877}"/>
              </a:ext>
            </a:extLst>
          </p:cNvPr>
          <p:cNvSpPr txBox="1">
            <a:spLocks/>
          </p:cNvSpPr>
          <p:nvPr/>
        </p:nvSpPr>
        <p:spPr>
          <a:xfrm>
            <a:off x="406422" y="1502388"/>
            <a:ext cx="10794978" cy="5436703"/>
          </a:xfrm>
          <a:prstGeom prst="rect">
            <a:avLst/>
          </a:prstGeom>
          <a:noFill/>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solidFill>
                  <a:schemeClr val="accent1"/>
                </a:solidFill>
              </a:rPr>
              <a:t>This piece of work has been 3 years in the making</a:t>
            </a:r>
          </a:p>
          <a:p>
            <a:pPr marL="342900" indent="-342900">
              <a:buFont typeface="Arial" panose="020B0604020202020204" pitchFamily="34" charset="0"/>
              <a:buChar char="•"/>
            </a:pPr>
            <a:r>
              <a:rPr lang="en-GB" sz="2400" dirty="0">
                <a:solidFill>
                  <a:schemeClr val="accent1"/>
                </a:solidFill>
              </a:rPr>
              <a:t>We have engaged with stakeholders consisting of those with lived experience, link workers, business managers, regional teams, researchers and other social prescribing professionals</a:t>
            </a:r>
          </a:p>
          <a:p>
            <a:pPr marL="342900" indent="-342900">
              <a:buFont typeface="Arial" panose="020B0604020202020204" pitchFamily="34" charset="0"/>
              <a:buChar char="•"/>
            </a:pPr>
            <a:r>
              <a:rPr lang="en-GB" sz="2400" dirty="0">
                <a:solidFill>
                  <a:schemeClr val="accent1"/>
                </a:solidFill>
              </a:rPr>
              <a:t>In addition, we have worked with the major software suppliers to ensure that they are ready to support the MDS</a:t>
            </a:r>
          </a:p>
          <a:p>
            <a:pPr marL="342900" indent="-342900">
              <a:buFont typeface="Arial" panose="020B0604020202020204" pitchFamily="34" charset="0"/>
              <a:buChar char="•"/>
            </a:pPr>
            <a:r>
              <a:rPr lang="en-GB" sz="2400" dirty="0">
                <a:solidFill>
                  <a:schemeClr val="accent1"/>
                </a:solidFill>
              </a:rPr>
              <a:t>There have also been several pilots nationally and linking into the experience of well-respected long-term practitioners who have helped us refine the terms</a:t>
            </a:r>
          </a:p>
          <a:p>
            <a:pPr marL="342900" indent="-342900">
              <a:buFont typeface="Arial" panose="020B0604020202020204" pitchFamily="34" charset="0"/>
              <a:buChar char="•"/>
            </a:pPr>
            <a:r>
              <a:rPr lang="en-GB" sz="2400" dirty="0">
                <a:solidFill>
                  <a:schemeClr val="accent1"/>
                </a:solidFill>
              </a:rPr>
              <a:t>We also looked at existing SNOMED codes and sought to not duplicate where at all possible</a:t>
            </a:r>
          </a:p>
          <a:p>
            <a:pPr marL="342900" indent="-342900">
              <a:buFont typeface="Arial" panose="020B0604020202020204" pitchFamily="34" charset="0"/>
              <a:buChar char="•"/>
            </a:pPr>
            <a:r>
              <a:rPr lang="en-GB" sz="2400" dirty="0">
                <a:solidFill>
                  <a:schemeClr val="accent1"/>
                </a:solidFill>
              </a:rPr>
              <a:t>We have however developed several new codes for this exercise</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p>
        </p:txBody>
      </p:sp>
      <p:pic>
        <p:nvPicPr>
          <p:cNvPr id="6" name="Picture 2">
            <a:extLst>
              <a:ext uri="{FF2B5EF4-FFF2-40B4-BE49-F238E27FC236}">
                <a16:creationId xmlns:a16="http://schemas.microsoft.com/office/drawing/2014/main" id="{AED5FADB-B9EC-02A3-F0E5-705756660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6440" y="188843"/>
            <a:ext cx="1018044" cy="79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8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DCBEB-08CC-4567-6959-A4F3CC00917A}"/>
              </a:ext>
            </a:extLst>
          </p:cNvPr>
          <p:cNvSpPr>
            <a:spLocks noGrp="1"/>
          </p:cNvSpPr>
          <p:nvPr>
            <p:ph type="title"/>
          </p:nvPr>
        </p:nvSpPr>
        <p:spPr>
          <a:xfrm>
            <a:off x="420757" y="170087"/>
            <a:ext cx="10515600" cy="648666"/>
          </a:xfrm>
        </p:spPr>
        <p:txBody>
          <a:bodyPr>
            <a:normAutofit/>
          </a:bodyPr>
          <a:lstStyle/>
          <a:p>
            <a:pPr algn="ctr"/>
            <a:r>
              <a:rPr lang="en-GB" sz="2800" b="1" dirty="0">
                <a:solidFill>
                  <a:schemeClr val="accent1"/>
                </a:solidFill>
              </a:rPr>
              <a:t>Minimum Dataset Terms</a:t>
            </a:r>
          </a:p>
        </p:txBody>
      </p:sp>
      <p:sp>
        <p:nvSpPr>
          <p:cNvPr id="5" name="Content Placeholder 4">
            <a:extLst>
              <a:ext uri="{FF2B5EF4-FFF2-40B4-BE49-F238E27FC236}">
                <a16:creationId xmlns:a16="http://schemas.microsoft.com/office/drawing/2014/main" id="{4A79BE41-C8BC-4D45-053B-F96D010131ED}"/>
              </a:ext>
            </a:extLst>
          </p:cNvPr>
          <p:cNvSpPr>
            <a:spLocks noGrp="1"/>
          </p:cNvSpPr>
          <p:nvPr>
            <p:ph sz="half" idx="1"/>
          </p:nvPr>
        </p:nvSpPr>
        <p:spPr>
          <a:xfrm>
            <a:off x="838201" y="1133061"/>
            <a:ext cx="5181600" cy="5359814"/>
          </a:xfrm>
        </p:spPr>
        <p:txBody>
          <a:bodyPr>
            <a:normAutofit fontScale="77500" lnSpcReduction="20000"/>
          </a:bodyPr>
          <a:lstStyle/>
          <a:p>
            <a:pPr marL="0" indent="0">
              <a:buNone/>
            </a:pPr>
            <a:r>
              <a:rPr lang="en-GB" sz="2100" b="1" dirty="0">
                <a:solidFill>
                  <a:schemeClr val="accent1"/>
                </a:solidFill>
              </a:rPr>
              <a:t>Demographic Information:</a:t>
            </a: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NHS NUMBER</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POSTCODE OF USUAL ADDRESS</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PERSON BIRTH DATE</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PERSON STATED GENDER CODE</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ETHNIC CATEGORY CODE 2001</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Requires reasonable adjustment for health and care access (Equality Act 2010)</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PERSON MARITAL STATUS</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Pregnant</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Religious or other belief system affiliation</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Sexual orientation</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Caring status</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Young Carer?</a:t>
            </a:r>
          </a:p>
          <a:p>
            <a:pPr marL="0" indent="0" algn="l" rtl="0" eaLnBrk="1" fontAlgn="ctr" latinLnBrk="0" hangingPunct="1">
              <a:spcBef>
                <a:spcPts val="0"/>
              </a:spcBef>
              <a:spcAft>
                <a:spcPts val="0"/>
              </a:spcAft>
              <a:buNone/>
            </a:pPr>
            <a:endParaRPr lang="en-GB" sz="2100" dirty="0">
              <a:solidFill>
                <a:srgbClr val="000000"/>
              </a:solidFill>
              <a:latin typeface="Calibri" panose="020F0502020204030204" pitchFamily="34" charset="0"/>
            </a:endParaRPr>
          </a:p>
          <a:p>
            <a:pPr marL="0" indent="0" algn="l" rtl="0" eaLnBrk="1" fontAlgn="ctr" latinLnBrk="0" hangingPunct="1">
              <a:spcBef>
                <a:spcPts val="0"/>
              </a:spcBef>
              <a:spcAft>
                <a:spcPts val="0"/>
              </a:spcAft>
              <a:buNone/>
            </a:pPr>
            <a:r>
              <a:rPr lang="en-GB" sz="2100" b="1" i="0" u="none" strike="noStrike" dirty="0">
                <a:solidFill>
                  <a:schemeClr val="accent1"/>
                </a:solidFill>
                <a:effectLst/>
                <a:latin typeface="Calibri" panose="020F0502020204030204" pitchFamily="34" charset="0"/>
              </a:rPr>
              <a:t>Needs &amp; Concerns:</a:t>
            </a:r>
          </a:p>
          <a:p>
            <a:pPr marL="0" algn="l" rtl="0" eaLnBrk="1" fontAlgn="ctr"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rPr>
              <a:t>Mental Health problem</a:t>
            </a:r>
            <a:endParaRPr lang="en-GB" sz="1800" b="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u="none" strike="noStrike" kern="1200" dirty="0">
                <a:solidFill>
                  <a:srgbClr val="000000"/>
                </a:solidFill>
                <a:effectLst/>
                <a:latin typeface="Calibri" panose="020F0502020204030204" pitchFamily="34" charset="0"/>
              </a:rPr>
              <a:t>Physical Health problem</a:t>
            </a:r>
            <a:endParaRPr lang="en-GB" sz="1800" b="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u="none" strike="noStrike" kern="1200" dirty="0">
                <a:solidFill>
                  <a:srgbClr val="000000"/>
                </a:solidFill>
                <a:effectLst/>
                <a:latin typeface="Calibri" panose="020F0502020204030204" pitchFamily="34" charset="0"/>
              </a:rPr>
              <a:t>Mobility </a:t>
            </a:r>
            <a:r>
              <a:rPr lang="en-GB" sz="1800" b="0" u="none" strike="noStrike" kern="1200" dirty="0">
                <a:solidFill>
                  <a:srgbClr val="000000"/>
                </a:solidFill>
                <a:effectLst/>
                <a:latin typeface="Calibri" panose="020F0502020204030204" pitchFamily="34" charset="0"/>
              </a:rPr>
              <a:t>D</a:t>
            </a:r>
            <a:r>
              <a:rPr lang="en-US" sz="1800" b="0" u="none" strike="noStrike" kern="1200" dirty="0">
                <a:solidFill>
                  <a:srgbClr val="000000"/>
                </a:solidFill>
                <a:effectLst/>
                <a:latin typeface="Calibri" panose="020F0502020204030204" pitchFamily="34" charset="0"/>
              </a:rPr>
              <a:t>drugs</a:t>
            </a:r>
          </a:p>
          <a:p>
            <a:pPr marL="0" algn="l" rtl="0" eaLnBrk="1" fontAlgn="t"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cs typeface="Calibri" panose="020F0502020204030204" pitchFamily="34" charset="0"/>
              </a:rPr>
              <a:t>Unhealthy alcohol drinking behavior</a:t>
            </a:r>
            <a:endParaRPr lang="en-GB" sz="1800"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cs typeface="Calibri" panose="020F0502020204030204" pitchFamily="34" charset="0"/>
              </a:rPr>
              <a:t>Overweight</a:t>
            </a:r>
            <a:endParaRPr lang="en-GB" sz="1800"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cs typeface="Calibri" panose="020F0502020204030204" pitchFamily="34" charset="0"/>
              </a:rPr>
              <a:t>Underweight</a:t>
            </a:r>
            <a:endParaRPr lang="en-GB" sz="1800"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cs typeface="Calibri" panose="020F0502020204030204" pitchFamily="34" charset="0"/>
              </a:rPr>
              <a:t>Diet poor</a:t>
            </a:r>
            <a:endParaRPr lang="en-GB" sz="1800"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cs typeface="Calibri" panose="020F0502020204030204" pitchFamily="34" charset="0"/>
              </a:rPr>
              <a:t>Chronic pain</a:t>
            </a:r>
            <a:endParaRPr lang="en-GB" sz="1800"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cs typeface="Calibri" panose="020F0502020204030204" pitchFamily="34" charset="0"/>
              </a:rPr>
              <a:t>Dyssomnia</a:t>
            </a:r>
          </a:p>
          <a:p>
            <a:pPr marL="0" algn="l" rtl="0" eaLnBrk="1" fontAlgn="t" latinLnBrk="0" hangingPunct="1">
              <a:spcBef>
                <a:spcPts val="0"/>
              </a:spcBef>
              <a:spcAft>
                <a:spcPts val="0"/>
              </a:spcAft>
            </a:pPr>
            <a:r>
              <a:rPr lang="en-US" sz="1800" i="0" u="none" strike="noStrike" kern="1200" dirty="0">
                <a:solidFill>
                  <a:srgbClr val="000000"/>
                </a:solidFill>
                <a:effectLst/>
              </a:rPr>
              <a:t>Needs assistance with shopping</a:t>
            </a:r>
            <a:endParaRPr lang="en-GB" sz="1800" i="0" u="none" strike="noStrike" dirty="0">
              <a:effectLst/>
            </a:endParaRPr>
          </a:p>
          <a:p>
            <a:pPr marL="0" algn="l" rtl="0" eaLnBrk="1" fontAlgn="t" latinLnBrk="0" hangingPunct="1">
              <a:spcBef>
                <a:spcPts val="0"/>
              </a:spcBef>
              <a:spcAft>
                <a:spcPts val="0"/>
              </a:spcAft>
            </a:pPr>
            <a:r>
              <a:rPr lang="en-US" sz="1800" i="0" u="none" strike="noStrike" kern="1200" dirty="0">
                <a:solidFill>
                  <a:srgbClr val="000000"/>
                </a:solidFill>
                <a:effectLst/>
              </a:rPr>
              <a:t>Needs assistance at home</a:t>
            </a:r>
            <a:endParaRPr lang="en-GB" sz="1800" i="0" u="none" strike="noStrike" dirty="0">
              <a:effectLst/>
            </a:endParaRPr>
          </a:p>
          <a:p>
            <a:pPr marL="0" algn="l" rtl="0" eaLnBrk="1" fontAlgn="t" latinLnBrk="0" hangingPunct="1">
              <a:spcBef>
                <a:spcPts val="0"/>
              </a:spcBef>
              <a:spcAft>
                <a:spcPts val="0"/>
              </a:spcAft>
            </a:pPr>
            <a:r>
              <a:rPr lang="en-US" sz="1800" i="0" u="none" strike="noStrike" kern="1200" dirty="0">
                <a:solidFill>
                  <a:srgbClr val="000000"/>
                </a:solidFill>
                <a:effectLst/>
              </a:rPr>
              <a:t>Lack of exercise</a:t>
            </a:r>
          </a:p>
          <a:p>
            <a:pPr marL="0" algn="l" rtl="0" eaLnBrk="1" fontAlgn="ctr" latinLnBrk="0" hangingPunct="1">
              <a:spcBef>
                <a:spcPts val="0"/>
              </a:spcBef>
              <a:spcAft>
                <a:spcPts val="0"/>
              </a:spcAft>
            </a:pPr>
            <a:r>
              <a:rPr lang="en-GB" sz="1800" b="0" i="0" u="none" strike="noStrike" kern="1200" dirty="0">
                <a:solidFill>
                  <a:srgbClr val="000000"/>
                </a:solidFill>
                <a:effectLst/>
              </a:rPr>
              <a:t>Victim of domestic abuse</a:t>
            </a:r>
            <a:endParaRPr lang="en-GB" sz="1800" b="0" i="0" u="none" strike="noStrike" dirty="0">
              <a:effectLst/>
            </a:endParaRPr>
          </a:p>
          <a:p>
            <a:pPr marL="0" algn="l" rtl="0" eaLnBrk="1" fontAlgn="t" latinLnBrk="0" hangingPunct="1">
              <a:spcBef>
                <a:spcPts val="0"/>
              </a:spcBef>
              <a:spcAft>
                <a:spcPts val="0"/>
              </a:spcAft>
            </a:pPr>
            <a:r>
              <a:rPr lang="en-US" sz="1800" b="0" i="0" u="none" strike="noStrike" kern="1200" dirty="0">
                <a:solidFill>
                  <a:srgbClr val="000000"/>
                </a:solidFill>
                <a:effectLst/>
              </a:rPr>
              <a:t>Victim of discriminatory abuse</a:t>
            </a:r>
          </a:p>
          <a:p>
            <a:pPr marL="0" algn="l" rtl="0" eaLnBrk="1" fontAlgn="t" latinLnBrk="0" hangingPunct="1">
              <a:spcBef>
                <a:spcPts val="0"/>
              </a:spcBef>
              <a:spcAft>
                <a:spcPts val="0"/>
              </a:spcAft>
            </a:pPr>
            <a:r>
              <a:rPr lang="en-US" sz="1800" u="none" strike="noStrike" kern="1200" dirty="0">
                <a:solidFill>
                  <a:srgbClr val="000000"/>
                </a:solidFill>
                <a:effectLst/>
              </a:rPr>
              <a:t>Difficulty communicating</a:t>
            </a:r>
            <a:endParaRPr lang="en-GB" sz="1800" u="none" strike="noStrike" dirty="0">
              <a:effectLst/>
            </a:endParaRPr>
          </a:p>
          <a:p>
            <a:pPr marL="0" algn="l" rtl="0" eaLnBrk="1" fontAlgn="t" latinLnBrk="0" hangingPunct="1">
              <a:spcBef>
                <a:spcPts val="0"/>
              </a:spcBef>
              <a:spcAft>
                <a:spcPts val="0"/>
              </a:spcAft>
            </a:pPr>
            <a:r>
              <a:rPr lang="en-GB" sz="1800" b="0" u="none" strike="noStrike" kern="1200" dirty="0">
                <a:solidFill>
                  <a:srgbClr val="000000"/>
                </a:solidFill>
                <a:effectLst/>
              </a:rPr>
              <a:t>Unable to perform information and communication technology activities</a:t>
            </a:r>
            <a:endParaRPr lang="en-GB" sz="1800" b="0" u="none" strike="noStrike" dirty="0">
              <a:effectLst/>
            </a:endParaRPr>
          </a:p>
          <a:p>
            <a:pPr marL="0" algn="l" rtl="0" eaLnBrk="1" fontAlgn="t" latinLnBrk="0" hangingPunct="1">
              <a:spcBef>
                <a:spcPts val="0"/>
              </a:spcBef>
              <a:spcAft>
                <a:spcPts val="0"/>
              </a:spcAft>
            </a:pPr>
            <a:r>
              <a:rPr lang="en-US" sz="1800" b="0" u="none" strike="noStrike" kern="1200" dirty="0">
                <a:solidFill>
                  <a:srgbClr val="000000"/>
                </a:solidFill>
                <a:effectLst/>
              </a:rPr>
              <a:t>Relationship problem</a:t>
            </a:r>
            <a:endParaRPr lang="en-GB" sz="1800" b="0" u="none" strike="noStrike" dirty="0">
              <a:effectLst/>
            </a:endParaRPr>
          </a:p>
          <a:p>
            <a:pPr marL="0" indent="0" algn="l" rtl="0" eaLnBrk="1" fontAlgn="t" latinLnBrk="0" hangingPunct="1">
              <a:spcBef>
                <a:spcPts val="0"/>
              </a:spcBef>
              <a:spcAft>
                <a:spcPts val="0"/>
              </a:spcAft>
              <a:buNone/>
            </a:pPr>
            <a:endParaRPr lang="en-GB" sz="1600" i="0" u="none" strike="noStrike" dirty="0">
              <a:effectLst/>
            </a:endParaRPr>
          </a:p>
          <a:p>
            <a:pPr marL="0" algn="l" rtl="0" eaLnBrk="1" fontAlgn="t" latinLnBrk="0" hangingPunct="1">
              <a:spcBef>
                <a:spcPts val="0"/>
              </a:spcBef>
              <a:spcAft>
                <a:spcPts val="0"/>
              </a:spcAft>
            </a:pPr>
            <a:endParaRPr lang="en-GB" sz="1400" i="0" u="none" strike="noStrike" dirty="0">
              <a:effectLst/>
              <a:latin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en-GB" sz="1400" b="0" u="none" strike="noStrike" dirty="0">
              <a:effectLst/>
              <a:latin typeface="Arial" panose="020B0604020202020204" pitchFamily="34" charset="0"/>
            </a:endParaRPr>
          </a:p>
          <a:p>
            <a:endParaRPr lang="en-GB" sz="1800" dirty="0"/>
          </a:p>
        </p:txBody>
      </p:sp>
      <p:sp>
        <p:nvSpPr>
          <p:cNvPr id="6" name="Content Placeholder 5">
            <a:extLst>
              <a:ext uri="{FF2B5EF4-FFF2-40B4-BE49-F238E27FC236}">
                <a16:creationId xmlns:a16="http://schemas.microsoft.com/office/drawing/2014/main" id="{0710E037-453E-E00F-E3E1-9CE9A81289C4}"/>
              </a:ext>
            </a:extLst>
          </p:cNvPr>
          <p:cNvSpPr>
            <a:spLocks noGrp="1"/>
          </p:cNvSpPr>
          <p:nvPr>
            <p:ph sz="half" idx="2"/>
          </p:nvPr>
        </p:nvSpPr>
        <p:spPr>
          <a:xfrm>
            <a:off x="6172200" y="1133060"/>
            <a:ext cx="5181600" cy="5267740"/>
          </a:xfrm>
        </p:spPr>
        <p:txBody>
          <a:bodyPr>
            <a:normAutofit fontScale="77500" lnSpcReduction="20000"/>
          </a:bodyPr>
          <a:lstStyle/>
          <a:p>
            <a:pPr marL="0" indent="0">
              <a:buNone/>
            </a:pPr>
            <a:r>
              <a:rPr lang="en-GB" sz="2100" b="1" u="none" strike="noStrike" dirty="0">
                <a:solidFill>
                  <a:schemeClr val="accent1"/>
                </a:solidFill>
                <a:effectLst/>
              </a:rPr>
              <a:t>Needs &amp; Concerns Continued:</a:t>
            </a:r>
          </a:p>
          <a:p>
            <a:pPr marL="0" algn="l" rtl="0" eaLnBrk="1" fontAlgn="t" latinLnBrk="0" hangingPunct="1">
              <a:spcBef>
                <a:spcPts val="0"/>
              </a:spcBef>
              <a:spcAft>
                <a:spcPts val="0"/>
              </a:spcAft>
            </a:pPr>
            <a:r>
              <a:rPr lang="en-US" sz="1800" b="0" u="none" strike="noStrike" kern="1200" dirty="0">
                <a:solidFill>
                  <a:srgbClr val="000000"/>
                </a:solidFill>
                <a:effectLst/>
              </a:rPr>
              <a:t>Parenting </a:t>
            </a:r>
            <a:r>
              <a:rPr lang="en-GB" sz="1800" b="0" u="none" strike="noStrike" kern="1200" dirty="0">
                <a:solidFill>
                  <a:srgbClr val="000000"/>
                </a:solidFill>
                <a:effectLst/>
              </a:rPr>
              <a:t>problem</a:t>
            </a:r>
            <a:endParaRPr lang="en-GB" sz="1800" b="0" u="none" strike="noStrike" dirty="0">
              <a:effectLst/>
            </a:endParaRPr>
          </a:p>
          <a:p>
            <a:pPr marL="0" algn="l" rtl="0" eaLnBrk="1" fontAlgn="t" latinLnBrk="0" hangingPunct="1">
              <a:spcBef>
                <a:spcPts val="0"/>
              </a:spcBef>
              <a:spcAft>
                <a:spcPts val="0"/>
              </a:spcAft>
            </a:pPr>
            <a:r>
              <a:rPr lang="en-GB" sz="1800" b="0" u="none" strike="noStrike" kern="1200" dirty="0">
                <a:solidFill>
                  <a:srgbClr val="000000"/>
                </a:solidFill>
                <a:effectLst/>
              </a:rPr>
              <a:t>Patient themselves providing care (finding)</a:t>
            </a:r>
            <a:endParaRPr lang="en-GB" sz="1800" b="0" u="none" strike="noStrike" dirty="0">
              <a:effectLst/>
            </a:endParaRPr>
          </a:p>
          <a:p>
            <a:pPr marL="0" algn="l" rtl="0" eaLnBrk="1" fontAlgn="t" latinLnBrk="0" hangingPunct="1">
              <a:spcBef>
                <a:spcPts val="0"/>
              </a:spcBef>
              <a:spcAft>
                <a:spcPts val="0"/>
              </a:spcAft>
            </a:pPr>
            <a:r>
              <a:rPr lang="en-US" sz="1800" b="0" u="none" strike="noStrike" kern="1200" dirty="0">
                <a:solidFill>
                  <a:srgbClr val="000000"/>
                </a:solidFill>
                <a:effectLst/>
              </a:rPr>
              <a:t>Social isolation (finding)</a:t>
            </a:r>
            <a:endParaRPr lang="en-GB" sz="1800" b="0" u="none" strike="noStrike" dirty="0">
              <a:effectLst/>
            </a:endParaRPr>
          </a:p>
          <a:p>
            <a:pPr marL="0" algn="l" rtl="0" eaLnBrk="1" fontAlgn="b" latinLnBrk="0" hangingPunct="1">
              <a:spcBef>
                <a:spcPts val="0"/>
              </a:spcBef>
              <a:spcAft>
                <a:spcPts val="0"/>
              </a:spcAft>
            </a:pPr>
            <a:r>
              <a:rPr lang="en-GB" sz="1800" b="0" u="none" strike="noStrike" kern="1200" dirty="0">
                <a:solidFill>
                  <a:srgbClr val="000000"/>
                </a:solidFill>
                <a:effectLst/>
              </a:rPr>
              <a:t>Feeling lonely</a:t>
            </a:r>
            <a:endParaRPr lang="en-GB" sz="1800" b="0" u="none" strike="noStrike" dirty="0">
              <a:effectLst/>
            </a:endParaRPr>
          </a:p>
          <a:p>
            <a:pPr marL="0" algn="l" rtl="0" eaLnBrk="1" fontAlgn="ctr" latinLnBrk="0" hangingPunct="1">
              <a:spcBef>
                <a:spcPts val="0"/>
              </a:spcBef>
              <a:spcAft>
                <a:spcPts val="0"/>
              </a:spcAft>
            </a:pPr>
            <a:r>
              <a:rPr lang="en-GB" sz="1800" b="0" u="none" strike="noStrike" kern="1200" dirty="0">
                <a:solidFill>
                  <a:srgbClr val="000000"/>
                </a:solidFill>
                <a:effectLst/>
              </a:rPr>
              <a:t>Problem related to social environment</a:t>
            </a:r>
            <a:endParaRPr lang="en-GB" sz="1800" b="0" u="none" strike="noStrike" dirty="0">
              <a:effectLst/>
            </a:endParaRPr>
          </a:p>
          <a:p>
            <a:pPr marL="0" algn="l" rtl="0" eaLnBrk="1" fontAlgn="b" latinLnBrk="0" hangingPunct="1">
              <a:spcBef>
                <a:spcPts val="0"/>
              </a:spcBef>
              <a:spcAft>
                <a:spcPts val="0"/>
              </a:spcAft>
            </a:pPr>
            <a:r>
              <a:rPr lang="en-GB" sz="1800" b="0" u="none" strike="noStrike" kern="1200" dirty="0">
                <a:solidFill>
                  <a:srgbClr val="000000"/>
                </a:solidFill>
                <a:effectLst/>
              </a:rPr>
              <a:t>Bereavement due to life event</a:t>
            </a:r>
            <a:endParaRPr lang="en-GB" sz="1800" b="0" u="none" strike="noStrike" dirty="0">
              <a:effectLst/>
            </a:endParaRPr>
          </a:p>
          <a:p>
            <a:pPr marL="0" algn="l" rtl="0" eaLnBrk="1" fontAlgn="ctr" latinLnBrk="0" hangingPunct="1">
              <a:spcBef>
                <a:spcPts val="0"/>
              </a:spcBef>
              <a:spcAft>
                <a:spcPts val="0"/>
              </a:spcAft>
            </a:pPr>
            <a:r>
              <a:rPr lang="en-GB" sz="1800" b="0" u="none" strike="noStrike" kern="1200" dirty="0">
                <a:solidFill>
                  <a:srgbClr val="000000"/>
                </a:solidFill>
                <a:effectLst/>
              </a:rPr>
              <a:t>Employment problem</a:t>
            </a: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Not in employment, education or training</a:t>
            </a:r>
            <a:endParaRPr lang="en-GB" sz="1800" b="0" u="none" strike="noStrike" dirty="0">
              <a:effectLst/>
              <a:latin typeface="Calibri" panose="020F0502020204030204" pitchFamily="34" charset="0"/>
              <a:cs typeface="Calibri" panose="020F0502020204030204" pitchFamily="34" charset="0"/>
            </a:endParaRPr>
          </a:p>
          <a:p>
            <a:pPr marL="0" algn="l" rtl="0" eaLnBrk="1" fontAlgn="ctr"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Housing </a:t>
            </a:r>
            <a:r>
              <a:rPr lang="en-GB" sz="1800" dirty="0">
                <a:solidFill>
                  <a:srgbClr val="000000"/>
                </a:solidFill>
                <a:latin typeface="Calibri" panose="020F0502020204030204" pitchFamily="34" charset="0"/>
                <a:cs typeface="Calibri" panose="020F0502020204030204" pitchFamily="34" charset="0"/>
              </a:rPr>
              <a:t>unsatisfactory</a:t>
            </a:r>
            <a:endParaRPr lang="en-GB" sz="1800" b="0" u="none" strike="noStrike" dirty="0">
              <a:effectLst/>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Homeless</a:t>
            </a:r>
            <a:endParaRPr lang="en-GB" sz="1800" b="0" u="none" strike="noStrike" dirty="0">
              <a:effectLst/>
              <a:latin typeface="Calibri" panose="020F0502020204030204" pitchFamily="34" charset="0"/>
              <a:cs typeface="Calibri" panose="020F0502020204030204" pitchFamily="34" charset="0"/>
            </a:endParaRPr>
          </a:p>
          <a:p>
            <a:pPr marL="0" algn="l" rtl="0" eaLnBrk="1" fontAlgn="ctr"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Transport problem</a:t>
            </a:r>
            <a:endParaRPr lang="en-GB" sz="1800" b="0" u="none" strike="noStrike" dirty="0">
              <a:effectLst/>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Unsatisfactory living conditions</a:t>
            </a:r>
            <a:endParaRPr lang="en-GB" sz="1800" b="0" u="none" strike="noStrike" dirty="0">
              <a:effectLst/>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Low income</a:t>
            </a:r>
            <a:endParaRPr lang="en-GB" sz="1800" b="0" u="none" strike="noStrike" dirty="0">
              <a:effectLst/>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Difficulty with money management</a:t>
            </a:r>
            <a:endParaRPr lang="en-GB" sz="1800" b="0" u="none" strike="noStrike" dirty="0">
              <a:effectLst/>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Difficulty obtaining food</a:t>
            </a:r>
            <a:endParaRPr lang="en-GB" sz="1800" b="0" u="none" strike="noStrike" dirty="0">
              <a:effectLst/>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Unable to heat home</a:t>
            </a:r>
            <a:endParaRPr lang="en-GB" sz="1800" b="0" u="none" strike="noStrike" dirty="0">
              <a:effectLst/>
              <a:latin typeface="Calibri" panose="020F0502020204030204" pitchFamily="34" charset="0"/>
              <a:cs typeface="Calibri" panose="020F0502020204030204" pitchFamily="34" charset="0"/>
            </a:endParaRPr>
          </a:p>
          <a:p>
            <a:pPr marL="0" algn="l" rtl="0" eaLnBrk="1" fontAlgn="ctr" latinLnBrk="0" hangingPunct="1">
              <a:spcBef>
                <a:spcPts val="0"/>
              </a:spcBef>
              <a:spcAft>
                <a:spcPts val="0"/>
              </a:spcAft>
            </a:pPr>
            <a:r>
              <a:rPr lang="en-GB" sz="1800" b="0" u="none" strike="noStrike" kern="1200" dirty="0">
                <a:solidFill>
                  <a:srgbClr val="000000"/>
                </a:solidFill>
                <a:effectLst/>
                <a:latin typeface="Calibri" panose="020F0502020204030204" pitchFamily="34" charset="0"/>
                <a:cs typeface="Calibri" panose="020F0502020204030204" pitchFamily="34" charset="0"/>
              </a:rPr>
              <a:t>Education problem</a:t>
            </a:r>
          </a:p>
          <a:p>
            <a:pPr marL="0" algn="l" rtl="0" eaLnBrk="1" fontAlgn="ctr" latinLnBrk="0" hangingPunct="1">
              <a:spcBef>
                <a:spcPts val="0"/>
              </a:spcBef>
              <a:spcAft>
                <a:spcPts val="0"/>
              </a:spcAft>
            </a:pPr>
            <a:endParaRPr lang="en-GB" sz="1500" dirty="0">
              <a:solidFill>
                <a:srgbClr val="000000"/>
              </a:solidFill>
              <a:latin typeface="Calibri" panose="020F0502020204030204" pitchFamily="34" charset="0"/>
              <a:cs typeface="Calibri" panose="020F0502020204030204" pitchFamily="34" charset="0"/>
            </a:endParaRPr>
          </a:p>
          <a:p>
            <a:pPr marL="0" indent="0" algn="l" rtl="0" eaLnBrk="1" fontAlgn="ctr" latinLnBrk="0" hangingPunct="1">
              <a:spcBef>
                <a:spcPts val="0"/>
              </a:spcBef>
              <a:spcAft>
                <a:spcPts val="0"/>
              </a:spcAft>
              <a:buNone/>
            </a:pPr>
            <a:r>
              <a:rPr lang="en-GB" sz="2100" b="1" u="none" strike="noStrike" dirty="0">
                <a:solidFill>
                  <a:schemeClr val="accent1"/>
                </a:solidFill>
                <a:effectLst/>
                <a:latin typeface="Calibri" panose="020F0502020204030204" pitchFamily="34" charset="0"/>
                <a:cs typeface="Calibri" panose="020F0502020204030204" pitchFamily="34" charset="0"/>
              </a:rPr>
              <a:t>Support:</a:t>
            </a: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Structured physical activity programme</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Support for self management</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Transport education, guidance and counselling</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Finances education, guidance, and counselling</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Houses education, guidance, and counselling</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Bereavement counselling</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Advice about benefits</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Employment support</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Support with volunteering</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Support for parent</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Abuse counselling</a:t>
            </a: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Social care</a:t>
            </a:r>
            <a:endParaRPr lang="en-GB" sz="18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    Emotional and psychosocial support and education </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Advice about support groups</a:t>
            </a:r>
            <a:endParaRPr lang="en-GB" sz="1800" b="0" i="0" u="none" strike="noStrike" dirty="0">
              <a:effectLst/>
              <a:latin typeface="Arial" panose="020B0604020202020204" pitchFamily="34" charset="0"/>
            </a:endParaRPr>
          </a:p>
          <a:p>
            <a:pPr marL="0" algn="l" rtl="0" eaLnBrk="1" fontAlgn="ctr" latinLnBrk="0" hangingPunct="1">
              <a:spcBef>
                <a:spcPts val="0"/>
              </a:spcBef>
              <a:spcAft>
                <a:spcPts val="0"/>
              </a:spcAft>
            </a:pPr>
            <a:endParaRPr lang="en-GB" sz="1600" b="0" i="0" u="none" strike="noStrike" dirty="0">
              <a:effectLst/>
              <a:latin typeface="Arial" panose="020B0604020202020204" pitchFamily="34" charset="0"/>
            </a:endParaRPr>
          </a:p>
          <a:p>
            <a:pPr marL="0" indent="0" algn="l" rtl="0" eaLnBrk="1" fontAlgn="ctr" latinLnBrk="0" hangingPunct="1">
              <a:spcBef>
                <a:spcPts val="0"/>
              </a:spcBef>
              <a:spcAft>
                <a:spcPts val="0"/>
              </a:spcAft>
              <a:buNone/>
            </a:pPr>
            <a:endParaRPr lang="en-GB" sz="1700" b="0" u="none" strike="noStrike" dirty="0">
              <a:effectLst/>
              <a:latin typeface="Calibri" panose="020F0502020204030204" pitchFamily="34" charset="0"/>
              <a:cs typeface="Calibri" panose="020F0502020204030204" pitchFamily="34" charset="0"/>
            </a:endParaRPr>
          </a:p>
          <a:p>
            <a:pPr marL="0" algn="l" rtl="0" eaLnBrk="1" fontAlgn="ctr" latinLnBrk="0" hangingPunct="1">
              <a:spcBef>
                <a:spcPts val="0"/>
              </a:spcBef>
              <a:spcAft>
                <a:spcPts val="0"/>
              </a:spcAft>
            </a:pPr>
            <a:endParaRPr lang="en-GB" sz="1500" b="0" u="none" strike="noStrike" dirty="0">
              <a:effectLst/>
            </a:endParaRPr>
          </a:p>
          <a:p>
            <a:endParaRPr lang="en-GB" sz="1500" b="0" i="0" u="none" strike="noStrike" dirty="0">
              <a:solidFill>
                <a:srgbClr val="000000"/>
              </a:solidFill>
              <a:effectLst/>
              <a:latin typeface="Calibri" panose="020F0502020204030204" pitchFamily="34" charset="0"/>
            </a:endParaRPr>
          </a:p>
          <a:p>
            <a:endParaRPr lang="en-GB" dirty="0"/>
          </a:p>
        </p:txBody>
      </p:sp>
      <p:pic>
        <p:nvPicPr>
          <p:cNvPr id="1026" name="Picture 2" descr="NHS England - Wikipedia">
            <a:extLst>
              <a:ext uri="{FF2B5EF4-FFF2-40B4-BE49-F238E27FC236}">
                <a16:creationId xmlns:a16="http://schemas.microsoft.com/office/drawing/2014/main" id="{F03BE1C9-F0A6-A762-EE21-57563F27D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265" y="272100"/>
            <a:ext cx="951838" cy="74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7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4C3CB-A7FC-DE3A-55C1-FDA8A0723109}"/>
              </a:ext>
            </a:extLst>
          </p:cNvPr>
          <p:cNvSpPr>
            <a:spLocks noGrp="1"/>
          </p:cNvSpPr>
          <p:nvPr>
            <p:ph sz="half" idx="1"/>
          </p:nvPr>
        </p:nvSpPr>
        <p:spPr>
          <a:xfrm>
            <a:off x="914400" y="1162878"/>
            <a:ext cx="5181600" cy="5769459"/>
          </a:xfrm>
        </p:spPr>
        <p:txBody>
          <a:bodyPr>
            <a:normAutofit/>
          </a:bodyPr>
          <a:lstStyle/>
          <a:p>
            <a:pPr marL="0" indent="0">
              <a:buNone/>
            </a:pPr>
            <a:r>
              <a:rPr lang="en-GB" sz="1600" b="1" dirty="0">
                <a:solidFill>
                  <a:schemeClr val="accent1"/>
                </a:solidFill>
              </a:rPr>
              <a:t>Support Continued:</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Caregiver support</a:t>
            </a:r>
            <a:endParaRPr lang="en-GB" sz="14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Help with household management</a:t>
            </a:r>
            <a:endParaRPr lang="en-GB" sz="14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Social support</a:t>
            </a:r>
            <a:endParaRPr lang="en-GB" sz="14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Counselling</a:t>
            </a:r>
            <a:endParaRPr lang="en-GB" sz="14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    Alcohol abuse prevention education</a:t>
            </a:r>
            <a:endParaRPr lang="en-GB" sz="14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    Drug abuse prevention education </a:t>
            </a:r>
            <a:endParaRPr lang="en-GB" sz="1400" b="0" i="0" u="none" strike="noStrike" dirty="0">
              <a:effectLst/>
              <a:latin typeface="Arial" panose="020B0604020202020204" pitchFamily="34" charset="0"/>
            </a:endParaRPr>
          </a:p>
          <a:p>
            <a:pPr marL="0" marR="0" indent="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    Health promotion education </a:t>
            </a:r>
            <a:endParaRPr lang="en-GB" sz="14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Healthy eating advice</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training resource</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Volunteering activity </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Support to creative activity </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nature-based activity </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childcare support resource </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peer support resource </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debt advice resource </a:t>
            </a:r>
          </a:p>
          <a:p>
            <a:pPr marL="0" algn="l" rtl="0" eaLnBrk="1" fontAlgn="ctr"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Signposting to education resource</a:t>
            </a:r>
          </a:p>
          <a:p>
            <a:pPr marL="0" algn="l" rtl="0" eaLnBrk="1" fontAlgn="ctr" latinLnBrk="0" hangingPunct="1">
              <a:spcBef>
                <a:spcPts val="0"/>
              </a:spcBef>
              <a:spcAft>
                <a:spcPts val="0"/>
              </a:spcAft>
            </a:pPr>
            <a:endParaRPr lang="en-GB" sz="1400" dirty="0">
              <a:solidFill>
                <a:srgbClr val="000000"/>
              </a:solidFill>
              <a:latin typeface="Calibri" panose="020F0502020204030204" pitchFamily="34" charset="0"/>
            </a:endParaRPr>
          </a:p>
          <a:p>
            <a:pPr marL="0" indent="0" algn="l" rtl="0" eaLnBrk="1" fontAlgn="ctr" latinLnBrk="0" hangingPunct="1">
              <a:spcBef>
                <a:spcPts val="0"/>
              </a:spcBef>
              <a:spcAft>
                <a:spcPts val="0"/>
              </a:spcAft>
              <a:buNone/>
            </a:pPr>
            <a:r>
              <a:rPr lang="en-GB" sz="1600" b="1" dirty="0">
                <a:solidFill>
                  <a:schemeClr val="accent1"/>
                </a:solidFill>
                <a:latin typeface="Calibri" panose="020F0502020204030204" pitchFamily="34" charset="0"/>
              </a:rPr>
              <a:t>Measures:</a:t>
            </a:r>
          </a:p>
          <a:p>
            <a:pPr marL="0" algn="l" rtl="0" eaLnBrk="1" fontAlgn="ctr" latinLnBrk="0" hangingPunct="1">
              <a:spcBef>
                <a:spcPts val="0"/>
              </a:spcBef>
              <a:spcAft>
                <a:spcPts val="0"/>
              </a:spcAft>
            </a:pPr>
            <a:r>
              <a:rPr lang="en-GB" sz="1400" b="1" i="0" u="none" strike="noStrike" kern="1200" dirty="0">
                <a:solidFill>
                  <a:srgbClr val="000000"/>
                </a:solidFill>
                <a:effectLst/>
                <a:latin typeface="Calibri" panose="020F0502020204030204" pitchFamily="34" charset="0"/>
              </a:rPr>
              <a:t>National Wellbeing measure (ONS4</a:t>
            </a:r>
            <a:r>
              <a:rPr lang="en-GB" sz="1400" i="0" u="none" strike="noStrike" kern="1200" dirty="0">
                <a:solidFill>
                  <a:srgbClr val="000000"/>
                </a:solidFill>
                <a:effectLst/>
                <a:latin typeface="Calibri" panose="020F0502020204030204" pitchFamily="34" charset="0"/>
              </a:rPr>
              <a:t>)</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Assessment using Personal Wellbeing Score</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1. Overall, how satisfied are you with your life nowadays?</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2. Overall, to what extent do you feel that the things you do in your life are worthwhile?</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3. Overall, how happy did you feel yesterday?</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4. On a scale where 0 is “not at all anxious” and 10 is “completely anxious”, overall, how anxious did you feel yesterday?</a:t>
            </a:r>
            <a:endParaRPr lang="en-GB" sz="1400" i="0" u="none" strike="noStrike" dirty="0">
              <a:effectLst/>
              <a:latin typeface="Arial" panose="020B0604020202020204" pitchFamily="34" charset="0"/>
            </a:endParaRPr>
          </a:p>
          <a:p>
            <a:pPr fontAlgn="ctr">
              <a:spcBef>
                <a:spcPts val="0"/>
              </a:spcBef>
            </a:pPr>
            <a:endParaRPr lang="en-GB" sz="1400" dirty="0">
              <a:solidFill>
                <a:srgbClr val="000000"/>
              </a:solidFill>
              <a:latin typeface="Calibri" panose="020F0502020204030204" pitchFamily="34" charset="0"/>
            </a:endParaRPr>
          </a:p>
          <a:p>
            <a:pPr marL="0" indent="0" algn="l" rtl="0" eaLnBrk="1" fontAlgn="ctr" latinLnBrk="0" hangingPunct="1">
              <a:spcBef>
                <a:spcPts val="0"/>
              </a:spcBef>
              <a:spcAft>
                <a:spcPts val="0"/>
              </a:spcAft>
              <a:buNone/>
            </a:pPr>
            <a:endParaRPr lang="en-GB" sz="1400" dirty="0"/>
          </a:p>
          <a:p>
            <a:pPr marL="0" indent="0">
              <a:buNone/>
            </a:pPr>
            <a:endParaRPr lang="en-GB" sz="1600" dirty="0"/>
          </a:p>
        </p:txBody>
      </p:sp>
      <p:sp>
        <p:nvSpPr>
          <p:cNvPr id="4" name="Content Placeholder 3">
            <a:extLst>
              <a:ext uri="{FF2B5EF4-FFF2-40B4-BE49-F238E27FC236}">
                <a16:creationId xmlns:a16="http://schemas.microsoft.com/office/drawing/2014/main" id="{15408CD3-3A18-DA6C-91E3-9C75289DAD4E}"/>
              </a:ext>
            </a:extLst>
          </p:cNvPr>
          <p:cNvSpPr>
            <a:spLocks noGrp="1"/>
          </p:cNvSpPr>
          <p:nvPr>
            <p:ph sz="half" idx="2"/>
          </p:nvPr>
        </p:nvSpPr>
        <p:spPr>
          <a:xfrm>
            <a:off x="6271591" y="1088541"/>
            <a:ext cx="5181600" cy="5769459"/>
          </a:xfrm>
        </p:spPr>
        <p:txBody>
          <a:bodyPr>
            <a:normAutofit/>
          </a:bodyPr>
          <a:lstStyle/>
          <a:p>
            <a:pPr marL="0" indent="0">
              <a:buNone/>
            </a:pPr>
            <a:r>
              <a:rPr lang="en-GB" sz="1600" b="1" dirty="0">
                <a:solidFill>
                  <a:schemeClr val="accent1"/>
                </a:solidFill>
                <a:latin typeface="Calibri" panose="020F0502020204030204" pitchFamily="34" charset="0"/>
              </a:rPr>
              <a:t>Measures continued:</a:t>
            </a:r>
          </a:p>
          <a:p>
            <a:pPr marL="0" algn="l" rtl="0" eaLnBrk="1" fontAlgn="ctr" latinLnBrk="0" hangingPunct="1">
              <a:spcBef>
                <a:spcPts val="0"/>
              </a:spcBef>
              <a:spcAft>
                <a:spcPts val="0"/>
              </a:spcAft>
            </a:pPr>
            <a:r>
              <a:rPr lang="en-GB" sz="1400" b="1" i="0" u="none" strike="noStrike" kern="1200" dirty="0">
                <a:solidFill>
                  <a:srgbClr val="000000"/>
                </a:solidFill>
                <a:effectLst/>
                <a:latin typeface="Calibri" panose="020F0502020204030204" pitchFamily="34" charset="0"/>
              </a:rPr>
              <a:t>Warwick-Edinburgh Mental Wellbeing Scales</a:t>
            </a:r>
            <a:endParaRPr lang="en-GB" sz="1400" b="1"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Assessment using Warwick-Edinburgh Mental Well-being Scale</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14-item scale WEMWBS score</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2. Overall, to what extent do you feel that the things you do in your life are worthwhile?</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3. Overall, how happy did you feel yesterday?</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4. On a scale where 0 is “not at all anxious” and 10 is “completely anxious”, overall, how anxious did you feel yesterday?</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Assessment using Short Warwick-Edinburgh Mental Well-being Scale</a:t>
            </a:r>
            <a:endParaRPr lang="en-GB" sz="140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i="0" u="none" strike="noStrike" kern="1200" dirty="0">
                <a:solidFill>
                  <a:srgbClr val="000000"/>
                </a:solidFill>
                <a:effectLst/>
                <a:latin typeface="Calibri" panose="020F0502020204030204" pitchFamily="34" charset="0"/>
              </a:rPr>
              <a:t>7-item scale WEMWBS score</a:t>
            </a:r>
          </a:p>
          <a:p>
            <a:pPr marL="0" algn="l" rtl="0" eaLnBrk="1" fontAlgn="b" latinLnBrk="0" hangingPunct="1">
              <a:spcBef>
                <a:spcPts val="0"/>
              </a:spcBef>
              <a:spcAft>
                <a:spcPts val="0"/>
              </a:spcAft>
            </a:pPr>
            <a:endParaRPr lang="en-GB" sz="1400" dirty="0">
              <a:solidFill>
                <a:srgbClr val="000000"/>
              </a:solidFill>
              <a:latin typeface="Calibri" panose="020F0502020204030204" pitchFamily="34" charset="0"/>
            </a:endParaRPr>
          </a:p>
          <a:p>
            <a:pPr marL="0" indent="0" algn="l" rtl="0" eaLnBrk="1" fontAlgn="b" latinLnBrk="0" hangingPunct="1">
              <a:spcBef>
                <a:spcPts val="0"/>
              </a:spcBef>
              <a:spcAft>
                <a:spcPts val="0"/>
              </a:spcAft>
              <a:buNone/>
            </a:pPr>
            <a:r>
              <a:rPr lang="en-GB" sz="1600" b="1" dirty="0">
                <a:solidFill>
                  <a:schemeClr val="accent1"/>
                </a:solidFill>
                <a:latin typeface="Calibri" panose="020F0502020204030204" pitchFamily="34" charset="0"/>
              </a:rPr>
              <a:t>Personalised Care:</a:t>
            </a: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Referral to social prescribing service</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Social prescribing declined</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Social prescribing case closed</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Seen by health and wellbeing coach </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Seen by care coordinator</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Personalised Care and Support Plan agreed</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Review of Personalised Care and Support Plan</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Shared decision making</a:t>
            </a:r>
            <a:endParaRPr lang="en-GB"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400" b="0" i="0" u="none" strike="noStrike" kern="1200" dirty="0">
                <a:solidFill>
                  <a:srgbClr val="000000"/>
                </a:solidFill>
                <a:effectLst/>
                <a:latin typeface="Calibri" panose="020F0502020204030204" pitchFamily="34" charset="0"/>
              </a:rPr>
              <a:t>Has personal health budget</a:t>
            </a:r>
            <a:endParaRPr lang="en-GB" sz="1400" b="0" i="0" u="none" strike="noStrike" dirty="0">
              <a:effectLst/>
              <a:latin typeface="Arial" panose="020B0604020202020204" pitchFamily="34" charset="0"/>
            </a:endParaRPr>
          </a:p>
          <a:p>
            <a:pPr marL="0" indent="0" algn="l" rtl="0" eaLnBrk="1" fontAlgn="b" latinLnBrk="0" hangingPunct="1">
              <a:spcBef>
                <a:spcPts val="0"/>
              </a:spcBef>
              <a:spcAft>
                <a:spcPts val="0"/>
              </a:spcAft>
              <a:buNone/>
            </a:pPr>
            <a:endParaRPr lang="en-GB" sz="1600" i="0" u="none" strike="noStrike" dirty="0">
              <a:effectLst/>
              <a:latin typeface="Arial" panose="020B0604020202020204" pitchFamily="34" charset="0"/>
            </a:endParaRPr>
          </a:p>
          <a:p>
            <a:endParaRPr lang="en-GB" sz="1600" dirty="0">
              <a:solidFill>
                <a:srgbClr val="000000"/>
              </a:solidFill>
              <a:latin typeface="Calibri" panose="020F0502020204030204" pitchFamily="34" charset="0"/>
            </a:endParaRPr>
          </a:p>
          <a:p>
            <a:pPr marL="0" indent="0">
              <a:buNone/>
            </a:pPr>
            <a:endParaRPr lang="en-GB" sz="1600" dirty="0">
              <a:solidFill>
                <a:srgbClr val="000000"/>
              </a:solidFill>
              <a:latin typeface="Calibri" panose="020F0502020204030204" pitchFamily="34" charset="0"/>
            </a:endParaRPr>
          </a:p>
          <a:p>
            <a:endParaRPr lang="en-GB" dirty="0"/>
          </a:p>
        </p:txBody>
      </p:sp>
      <p:sp>
        <p:nvSpPr>
          <p:cNvPr id="7" name="TextBox 6">
            <a:extLst>
              <a:ext uri="{FF2B5EF4-FFF2-40B4-BE49-F238E27FC236}">
                <a16:creationId xmlns:a16="http://schemas.microsoft.com/office/drawing/2014/main" id="{51458B46-31EB-C0EA-D912-6892322040FF}"/>
              </a:ext>
            </a:extLst>
          </p:cNvPr>
          <p:cNvSpPr txBox="1"/>
          <p:nvPr/>
        </p:nvSpPr>
        <p:spPr>
          <a:xfrm>
            <a:off x="3047172" y="212899"/>
            <a:ext cx="6097656" cy="523220"/>
          </a:xfrm>
          <a:prstGeom prst="rect">
            <a:avLst/>
          </a:prstGeom>
          <a:noFill/>
        </p:spPr>
        <p:txBody>
          <a:bodyPr wrap="square">
            <a:spAutoFit/>
          </a:bodyPr>
          <a:lstStyle/>
          <a:p>
            <a:r>
              <a:rPr lang="en-GB" sz="2800" b="1" dirty="0">
                <a:solidFill>
                  <a:schemeClr val="accent1"/>
                </a:solidFill>
                <a:latin typeface="+mj-lt"/>
              </a:rPr>
              <a:t>Minimum Dataset Terms continued</a:t>
            </a:r>
            <a:endParaRPr lang="en-GB" sz="2800" dirty="0">
              <a:latin typeface="+mj-lt"/>
            </a:endParaRPr>
          </a:p>
        </p:txBody>
      </p:sp>
      <p:pic>
        <p:nvPicPr>
          <p:cNvPr id="8" name="Picture 2" descr="NHS England - Wikipedia">
            <a:extLst>
              <a:ext uri="{FF2B5EF4-FFF2-40B4-BE49-F238E27FC236}">
                <a16:creationId xmlns:a16="http://schemas.microsoft.com/office/drawing/2014/main" id="{9E41F5DA-3B4E-4C97-EB6A-9C13EBD00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265" y="272100"/>
            <a:ext cx="951838" cy="74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8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CB507-602E-E36B-9FB5-8BFAAD8BA5E2}"/>
              </a:ext>
            </a:extLst>
          </p:cNvPr>
          <p:cNvSpPr>
            <a:spLocks noGrp="1"/>
          </p:cNvSpPr>
          <p:nvPr>
            <p:ph type="body" sz="quarter" idx="10"/>
          </p:nvPr>
        </p:nvSpPr>
        <p:spPr/>
        <p:txBody>
          <a:bodyPr/>
          <a:lstStyle/>
          <a:p>
            <a:r>
              <a:rPr lang="en-GB">
                <a:latin typeface="Arial"/>
                <a:cs typeface="Arial"/>
              </a:rPr>
              <a:t>Q&amp;A</a:t>
            </a:r>
            <a:endParaRPr lang="en-US"/>
          </a:p>
        </p:txBody>
      </p:sp>
    </p:spTree>
    <p:extLst>
      <p:ext uri="{BB962C8B-B14F-4D97-AF65-F5344CB8AC3E}">
        <p14:creationId xmlns:p14="http://schemas.microsoft.com/office/powerpoint/2010/main" val="230875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DCFB3-0D7C-CF16-CDE4-5041FD1C42E9}"/>
              </a:ext>
            </a:extLst>
          </p:cNvPr>
          <p:cNvSpPr>
            <a:spLocks noGrp="1"/>
          </p:cNvSpPr>
          <p:nvPr>
            <p:ph type="body" sz="quarter" idx="11"/>
          </p:nvPr>
        </p:nvSpPr>
        <p:spPr>
          <a:xfrm>
            <a:off x="571499" y="1485223"/>
            <a:ext cx="7410649" cy="4905153"/>
          </a:xfrm>
        </p:spPr>
        <p:txBody>
          <a:bodyPr vert="horz" lIns="91440" tIns="45720" rIns="91440" bIns="45720" rtlCol="0" anchor="t">
            <a:normAutofit/>
          </a:bodyPr>
          <a:lstStyle/>
          <a:p>
            <a:pPr marL="514350" indent="-514350" algn="l">
              <a:buAutoNum type="arabicPeriod"/>
            </a:pPr>
            <a:r>
              <a:rPr lang="en-GB" sz="2000" b="0" i="0" dirty="0">
                <a:solidFill>
                  <a:schemeClr val="tx1"/>
                </a:solidFill>
                <a:effectLst/>
              </a:rPr>
              <a:t>We will distil themes from today</a:t>
            </a:r>
            <a:r>
              <a:rPr lang="en-GB" sz="2000" dirty="0">
                <a:solidFill>
                  <a:schemeClr val="tx1"/>
                </a:solidFill>
              </a:rPr>
              <a:t>, share recording and key messages</a:t>
            </a:r>
          </a:p>
          <a:p>
            <a:pPr marL="514350" indent="-514350" algn="l">
              <a:buAutoNum type="arabicPeriod"/>
            </a:pPr>
            <a:r>
              <a:rPr lang="en-GB" sz="2000" dirty="0">
                <a:solidFill>
                  <a:schemeClr val="tx1"/>
                </a:solidFill>
              </a:rPr>
              <a:t>Share any answers to questions we’ve taken away</a:t>
            </a:r>
          </a:p>
          <a:p>
            <a:pPr marL="514350" indent="-514350" algn="l">
              <a:buAutoNum type="arabicPeriod"/>
            </a:pPr>
            <a:r>
              <a:rPr lang="en-GB" sz="2000" dirty="0">
                <a:solidFill>
                  <a:schemeClr val="tx1"/>
                </a:solidFill>
              </a:rPr>
              <a:t>Look out for the Social Prescribing and Evaluation Toolkit and contribute any examples, reports to be featured</a:t>
            </a:r>
          </a:p>
          <a:p>
            <a:pPr marL="514350" indent="-514350" algn="l">
              <a:buAutoNum type="arabicPeriod"/>
            </a:pPr>
            <a:r>
              <a:rPr lang="en-GB" sz="2000" dirty="0">
                <a:solidFill>
                  <a:schemeClr val="tx1"/>
                </a:solidFill>
              </a:rPr>
              <a:t>Get in touch if you’d like us to develop an in depth case study on how you are measuring or reporting social prescribing impact in your area </a:t>
            </a:r>
          </a:p>
          <a:p>
            <a:pPr marL="514350" indent="-514350" algn="l">
              <a:buAutoNum type="arabicPeriod"/>
            </a:pPr>
            <a:endParaRPr lang="en-GB" sz="2000" dirty="0">
              <a:solidFill>
                <a:schemeClr val="tx1"/>
              </a:solidFill>
            </a:endParaRPr>
          </a:p>
          <a:p>
            <a:pPr algn="l"/>
            <a:r>
              <a:rPr lang="en-GB" sz="2000" dirty="0">
                <a:solidFill>
                  <a:schemeClr val="tx1"/>
                </a:solidFill>
                <a:hlinkClick r:id="rId3"/>
              </a:rPr>
              <a:t>jennifer.brooks14@nhs.net</a:t>
            </a:r>
            <a:endParaRPr lang="en-GB" sz="2000" dirty="0">
              <a:solidFill>
                <a:schemeClr val="tx1"/>
              </a:solidFill>
            </a:endParaRPr>
          </a:p>
          <a:p>
            <a:pPr algn="l"/>
            <a:endParaRPr lang="en-GB" sz="2000" dirty="0">
              <a:solidFill>
                <a:schemeClr val="tx1"/>
              </a:solidFill>
            </a:endParaRPr>
          </a:p>
          <a:p>
            <a:pPr marL="514350" indent="-514350" algn="l">
              <a:buAutoNum type="arabicPeriod"/>
            </a:pPr>
            <a:endParaRPr lang="en-GB" sz="2000" b="0" i="0" dirty="0">
              <a:solidFill>
                <a:schemeClr val="tx1"/>
              </a:solidFill>
              <a:effectLst/>
            </a:endParaRPr>
          </a:p>
          <a:p>
            <a:pPr marL="342900" indent="-342900">
              <a:buFont typeface="+mj-lt"/>
              <a:buAutoNum type="arabicPeriod"/>
            </a:pPr>
            <a:endParaRPr lang="en-US" dirty="0">
              <a:solidFill>
                <a:schemeClr val="tx1"/>
              </a:solidFill>
            </a:endParaRPr>
          </a:p>
        </p:txBody>
      </p:sp>
      <p:sp>
        <p:nvSpPr>
          <p:cNvPr id="5" name="Text Placeholder 4">
            <a:extLst>
              <a:ext uri="{FF2B5EF4-FFF2-40B4-BE49-F238E27FC236}">
                <a16:creationId xmlns:a16="http://schemas.microsoft.com/office/drawing/2014/main" id="{4E702314-4B74-53BB-6113-7B95E88E81B5}"/>
              </a:ext>
            </a:extLst>
          </p:cNvPr>
          <p:cNvSpPr>
            <a:spLocks noGrp="1"/>
          </p:cNvSpPr>
          <p:nvPr>
            <p:ph type="body" sz="quarter" idx="14"/>
          </p:nvPr>
        </p:nvSpPr>
        <p:spPr>
          <a:xfrm>
            <a:off x="762702" y="770773"/>
            <a:ext cx="5422199" cy="728827"/>
          </a:xfrm>
        </p:spPr>
        <p:txBody>
          <a:bodyPr vert="horz" lIns="91440" tIns="45720" rIns="91440" bIns="45720" rtlCol="0" anchor="t">
            <a:normAutofit/>
          </a:bodyPr>
          <a:lstStyle/>
          <a:p>
            <a:r>
              <a:rPr lang="en-GB" sz="2000">
                <a:latin typeface="Arial"/>
                <a:cs typeface="Arial"/>
              </a:rPr>
              <a:t>Next steps</a:t>
            </a:r>
            <a:endParaRPr lang="en-US"/>
          </a:p>
        </p:txBody>
      </p:sp>
      <p:sp>
        <p:nvSpPr>
          <p:cNvPr id="6" name="Text Placeholder 3">
            <a:extLst>
              <a:ext uri="{FF2B5EF4-FFF2-40B4-BE49-F238E27FC236}">
                <a16:creationId xmlns:a16="http://schemas.microsoft.com/office/drawing/2014/main" id="{6409D451-B27E-1091-32AB-88B460347E8C}"/>
              </a:ext>
            </a:extLst>
          </p:cNvPr>
          <p:cNvSpPr txBox="1">
            <a:spLocks/>
          </p:cNvSpPr>
          <p:nvPr/>
        </p:nvSpPr>
        <p:spPr>
          <a:xfrm>
            <a:off x="8294256" y="1963473"/>
            <a:ext cx="3135041" cy="106068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lang="en-US" sz="2000" b="1" kern="1200" dirty="0">
                <a:solidFill>
                  <a:srgbClr val="425563"/>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GB" sz="1400" b="0">
              <a:effectLst/>
              <a:ea typeface="Calibri" panose="020F0502020204030204" pitchFamily="34" charset="0"/>
              <a:cs typeface="Arial" panose="020B0604020202020204" pitchFamily="34" charset="0"/>
            </a:endParaRPr>
          </a:p>
        </p:txBody>
      </p:sp>
      <p:sp>
        <p:nvSpPr>
          <p:cNvPr id="9" name="Text Placeholder 1">
            <a:extLst>
              <a:ext uri="{FF2B5EF4-FFF2-40B4-BE49-F238E27FC236}">
                <a16:creationId xmlns:a16="http://schemas.microsoft.com/office/drawing/2014/main" id="{5480BB95-D9F1-E301-2F13-AE6CDFD4B0B2}"/>
              </a:ext>
            </a:extLst>
          </p:cNvPr>
          <p:cNvSpPr txBox="1">
            <a:spLocks/>
          </p:cNvSpPr>
          <p:nvPr/>
        </p:nvSpPr>
        <p:spPr>
          <a:xfrm>
            <a:off x="8294258" y="1684203"/>
            <a:ext cx="2822932" cy="106068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lang="en-US" sz="2000" b="1" kern="1200" dirty="0">
                <a:solidFill>
                  <a:srgbClr val="425563"/>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380990">
              <a:buFont typeface="Arial" panose="020B0604020202020204" pitchFamily="34" charset="0"/>
              <a:buChar char="•"/>
            </a:pPr>
            <a:endParaRPr lang="en-GB" sz="1600"/>
          </a:p>
        </p:txBody>
      </p:sp>
      <p:sp>
        <p:nvSpPr>
          <p:cNvPr id="3" name="TextBox 2">
            <a:extLst>
              <a:ext uri="{FF2B5EF4-FFF2-40B4-BE49-F238E27FC236}">
                <a16:creationId xmlns:a16="http://schemas.microsoft.com/office/drawing/2014/main" id="{C25D3537-4E39-F390-C994-5DF3E1B2A73B}"/>
              </a:ext>
            </a:extLst>
          </p:cNvPr>
          <p:cNvSpPr txBox="1"/>
          <p:nvPr/>
        </p:nvSpPr>
        <p:spPr>
          <a:xfrm>
            <a:off x="8294258" y="1712458"/>
            <a:ext cx="2822932"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December – NASP – </a:t>
            </a:r>
            <a:r>
              <a:rPr lang="en-GB" dirty="0">
                <a:latin typeface="Arial" panose="020B0604020202020204" pitchFamily="34" charset="0"/>
                <a:cs typeface="Arial" panose="020B0604020202020204" pitchFamily="34" charset="0"/>
                <a:hlinkClick r:id="rId4"/>
              </a:rPr>
              <a:t>the latest evidence for social prescribing webinar</a:t>
            </a:r>
          </a:p>
          <a:p>
            <a:endParaRPr lang="en-GB" dirty="0">
              <a:latin typeface="Arial" panose="020B0604020202020204" pitchFamily="34" charset="0"/>
              <a:cs typeface="Arial" panose="020B0604020202020204" pitchFamily="34" charset="0"/>
              <a:hlinkClick r:id="rId4"/>
            </a:endParaRPr>
          </a:p>
          <a:p>
            <a:endParaRPr lang="en-GB" dirty="0">
              <a:latin typeface="Arial" panose="020B0604020202020204" pitchFamily="34" charset="0"/>
              <a:cs typeface="Arial" panose="020B0604020202020204" pitchFamily="34" charset="0"/>
              <a:hlinkClick r:id="rId4"/>
            </a:endParaRPr>
          </a:p>
          <a:p>
            <a:r>
              <a:rPr lang="en-GB" dirty="0">
                <a:latin typeface="Arial" panose="020B0604020202020204" pitchFamily="34" charset="0"/>
                <a:cs typeface="Arial" panose="020B0604020202020204" pitchFamily="34" charset="0"/>
                <a:hlinkClick r:id="rId5"/>
              </a:rPr>
              <a:t>7</a:t>
            </a:r>
            <a:r>
              <a:rPr lang="en-GB" baseline="30000" dirty="0">
                <a:latin typeface="Arial" panose="020B0604020202020204" pitchFamily="34" charset="0"/>
                <a:cs typeface="Arial" panose="020B0604020202020204" pitchFamily="34" charset="0"/>
                <a:hlinkClick r:id="rId5"/>
              </a:rPr>
              <a:t>th</a:t>
            </a:r>
            <a:r>
              <a:rPr lang="en-GB" dirty="0">
                <a:latin typeface="Arial" panose="020B0604020202020204" pitchFamily="34" charset="0"/>
                <a:cs typeface="Arial" panose="020B0604020202020204" pitchFamily="34" charset="0"/>
                <a:hlinkClick r:id="rId5"/>
              </a:rPr>
              <a:t> December -  data management in general practice </a:t>
            </a:r>
            <a:r>
              <a:rPr lang="en-GB" dirty="0">
                <a:latin typeface="Arial" panose="020B0604020202020204" pitchFamily="34" charset="0"/>
                <a:cs typeface="Arial" panose="020B0604020202020204" pitchFamily="34" charset="0"/>
              </a:rPr>
              <a:t> -NHS/PRSB</a:t>
            </a:r>
          </a:p>
          <a:p>
            <a:r>
              <a:rPr lang="en-GB" dirty="0">
                <a:latin typeface="Arial" panose="020B0604020202020204" pitchFamily="34" charset="0"/>
                <a:cs typeface="Arial" panose="020B0604020202020204" pitchFamily="34" charset="0"/>
              </a:rPr>
              <a:t>looking at standardising the recording type of encounter/consultation, such as face-to-face consultations in the surgery, to improve the data available to practices, commissioners to support planning</a:t>
            </a:r>
          </a:p>
        </p:txBody>
      </p:sp>
    </p:spTree>
    <p:extLst>
      <p:ext uri="{BB962C8B-B14F-4D97-AF65-F5344CB8AC3E}">
        <p14:creationId xmlns:p14="http://schemas.microsoft.com/office/powerpoint/2010/main" val="286681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45D3EF-B0BD-7C19-31BB-095958E7F3C1}"/>
              </a:ext>
            </a:extLst>
          </p:cNvPr>
          <p:cNvSpPr>
            <a:spLocks noGrp="1"/>
          </p:cNvSpPr>
          <p:nvPr>
            <p:ph type="body" sz="quarter" idx="13"/>
          </p:nvPr>
        </p:nvSpPr>
        <p:spPr>
          <a:xfrm>
            <a:off x="762701" y="770773"/>
            <a:ext cx="9672265" cy="835308"/>
          </a:xfrm>
        </p:spPr>
        <p:txBody>
          <a:bodyPr vert="horz" lIns="91440" tIns="45720" rIns="91440" bIns="45720" rtlCol="0" anchor="t">
            <a:normAutofit/>
          </a:bodyPr>
          <a:lstStyle/>
          <a:p>
            <a:r>
              <a:rPr lang="en-GB" sz="2000" dirty="0">
                <a:latin typeface="Arial"/>
                <a:cs typeface="Arial"/>
              </a:rPr>
              <a:t>Why is evaluation and demonstrating the impact of Social Prescribing important?</a:t>
            </a:r>
            <a:endParaRPr lang="en-GB" sz="2000" dirty="0"/>
          </a:p>
        </p:txBody>
      </p:sp>
      <p:sp>
        <p:nvSpPr>
          <p:cNvPr id="4" name="Text Placeholder 3">
            <a:extLst>
              <a:ext uri="{FF2B5EF4-FFF2-40B4-BE49-F238E27FC236}">
                <a16:creationId xmlns:a16="http://schemas.microsoft.com/office/drawing/2014/main" id="{4EBB7940-951C-ECE1-E7CB-01684ADEA9BB}"/>
              </a:ext>
            </a:extLst>
          </p:cNvPr>
          <p:cNvSpPr>
            <a:spLocks noGrp="1"/>
          </p:cNvSpPr>
          <p:nvPr>
            <p:ph type="body" sz="quarter" idx="15"/>
          </p:nvPr>
        </p:nvSpPr>
        <p:spPr>
          <a:xfrm>
            <a:off x="6495570" y="1606081"/>
            <a:ext cx="4846063" cy="4851869"/>
          </a:xfrm>
        </p:spPr>
        <p:txBody>
          <a:bodyPr>
            <a:normAutofit/>
          </a:bodyPr>
          <a:lstStyle/>
          <a:p>
            <a:r>
              <a:rPr lang="en-GB" sz="1600" b="0"/>
              <a:t> </a:t>
            </a:r>
          </a:p>
          <a:p>
            <a:endParaRPr lang="en-GB" sz="1600" b="0"/>
          </a:p>
        </p:txBody>
      </p:sp>
      <p:sp>
        <p:nvSpPr>
          <p:cNvPr id="5" name="Text Placeholder 1">
            <a:extLst>
              <a:ext uri="{FF2B5EF4-FFF2-40B4-BE49-F238E27FC236}">
                <a16:creationId xmlns:a16="http://schemas.microsoft.com/office/drawing/2014/main" id="{B2FDD5E7-D22D-9D50-1FFF-97A3F00C7E1A}"/>
              </a:ext>
            </a:extLst>
          </p:cNvPr>
          <p:cNvSpPr txBox="1">
            <a:spLocks/>
          </p:cNvSpPr>
          <p:nvPr/>
        </p:nvSpPr>
        <p:spPr>
          <a:xfrm>
            <a:off x="655544" y="1821741"/>
            <a:ext cx="5430731" cy="1060683"/>
          </a:xfrm>
          <a:prstGeom prst="rect">
            <a:avLst/>
          </a:prstGeom>
        </p:spPr>
        <p:txBody>
          <a:bodyPr lIns="91440" tIns="45720" rIns="91440" bIns="45720" anchor="t"/>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lang="en-US" sz="2000" b="1" kern="1200" dirty="0">
                <a:solidFill>
                  <a:srgbClr val="425563"/>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20B0604020202020204" pitchFamily="34" charset="0"/>
              <a:buChar char="ü"/>
            </a:pPr>
            <a:r>
              <a:rPr lang="en-GB" sz="1800" b="1" dirty="0">
                <a:latin typeface="Arial"/>
                <a:cs typeface="Arial"/>
              </a:rPr>
              <a:t>Supports investment in social prescribing and prevention across sectors, particularly VCSE</a:t>
            </a:r>
            <a:endParaRPr lang="en-GB" sz="1400" b="1" dirty="0"/>
          </a:p>
          <a:p>
            <a:pPr marL="285750" indent="-285750">
              <a:buFont typeface="Wingdings" panose="020B0604020202020204" pitchFamily="34" charset="0"/>
              <a:buChar char="ü"/>
            </a:pPr>
            <a:r>
              <a:rPr lang="en-GB" sz="1800" b="1" dirty="0">
                <a:latin typeface="Arial"/>
                <a:cs typeface="Arial"/>
              </a:rPr>
              <a:t>Influences decision making and better targeting of resource to tackle inequality </a:t>
            </a:r>
          </a:p>
          <a:p>
            <a:pPr marL="285750" indent="-285750">
              <a:buFont typeface="Wingdings" panose="020B0604020202020204" pitchFamily="34" charset="0"/>
              <a:buChar char="ü"/>
            </a:pPr>
            <a:r>
              <a:rPr lang="en-GB" sz="1800" b="1" dirty="0">
                <a:latin typeface="Arial"/>
                <a:cs typeface="Arial"/>
              </a:rPr>
              <a:t>Enables better understanding of local populations, development of shared insight for effective neighbourhood teams </a:t>
            </a:r>
          </a:p>
          <a:p>
            <a:pPr marL="285750" indent="-285750">
              <a:buFont typeface="Wingdings" panose="020B0604020202020204" pitchFamily="34" charset="0"/>
              <a:buChar char="ü"/>
            </a:pPr>
            <a:r>
              <a:rPr lang="en-GB" sz="1800" b="1" dirty="0">
                <a:latin typeface="Arial"/>
                <a:cs typeface="Arial"/>
              </a:rPr>
              <a:t>Ensure social prescribing remains business as usual by evidencing value</a:t>
            </a:r>
          </a:p>
          <a:p>
            <a:endParaRPr lang="en-GB" sz="1800" b="1" dirty="0"/>
          </a:p>
          <a:p>
            <a:pPr marL="285750" indent="-285750">
              <a:buFont typeface="Wingdings" panose="020B0604020202020204" pitchFamily="34" charset="0"/>
              <a:buChar char="ü"/>
            </a:pPr>
            <a:endParaRPr lang="en-GB" sz="1800" b="1" dirty="0"/>
          </a:p>
        </p:txBody>
      </p:sp>
      <p:sp>
        <p:nvSpPr>
          <p:cNvPr id="3" name="TextBox 2">
            <a:extLst>
              <a:ext uri="{FF2B5EF4-FFF2-40B4-BE49-F238E27FC236}">
                <a16:creationId xmlns:a16="http://schemas.microsoft.com/office/drawing/2014/main" id="{E508D41E-A4DB-4D6A-587C-9360F04F0C3C}"/>
              </a:ext>
            </a:extLst>
          </p:cNvPr>
          <p:cNvSpPr txBox="1"/>
          <p:nvPr/>
        </p:nvSpPr>
        <p:spPr>
          <a:xfrm>
            <a:off x="6812844" y="1721554"/>
            <a:ext cx="431517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FFFFF"/>
                </a:solidFill>
                <a:latin typeface="Arial"/>
                <a:cs typeface="Arial"/>
              </a:rPr>
              <a:t>These ambitions align with core NHS targets, mandates and plans for improvement, including:</a:t>
            </a:r>
          </a:p>
          <a:p>
            <a:endParaRPr lang="en-GB" sz="1600" dirty="0">
              <a:solidFill>
                <a:srgbClr val="FFFFFF"/>
              </a:solidFill>
              <a:latin typeface="Arial"/>
              <a:cs typeface="Arial"/>
            </a:endParaRPr>
          </a:p>
          <a:p>
            <a:pPr marL="285750" indent="-285750">
              <a:buFont typeface="Arial"/>
              <a:buChar char="•"/>
            </a:pPr>
            <a:r>
              <a:rPr lang="en-GB" sz="1600" dirty="0">
                <a:solidFill>
                  <a:srgbClr val="FFFFFF"/>
                </a:solidFill>
                <a:latin typeface="Arial"/>
                <a:cs typeface="Arial"/>
              </a:rPr>
              <a:t>ICB statutory requirements</a:t>
            </a:r>
          </a:p>
          <a:p>
            <a:pPr marL="285750" indent="-285750">
              <a:buFont typeface="Arial"/>
              <a:buChar char="•"/>
            </a:pPr>
            <a:r>
              <a:rPr lang="en-GB" sz="1600" dirty="0">
                <a:solidFill>
                  <a:srgbClr val="FFFFFF"/>
                </a:solidFill>
                <a:latin typeface="Arial"/>
                <a:cs typeface="Arial"/>
              </a:rPr>
              <a:t>Hewitt ICS report </a:t>
            </a:r>
          </a:p>
          <a:p>
            <a:pPr marL="285750" indent="-285750">
              <a:buFont typeface="Arial"/>
              <a:buChar char="•"/>
            </a:pPr>
            <a:r>
              <a:rPr lang="en-GB" sz="1600" dirty="0">
                <a:solidFill>
                  <a:srgbClr val="FFFFFF"/>
                </a:solidFill>
                <a:latin typeface="Arial"/>
                <a:cs typeface="Arial"/>
              </a:rPr>
              <a:t>ICB/ICP integrated care 5 year strategies, informed by joint needs assessments</a:t>
            </a:r>
          </a:p>
          <a:p>
            <a:pPr marL="285750" indent="-285750">
              <a:buFont typeface="Arial"/>
              <a:buChar char="•"/>
            </a:pPr>
            <a:endParaRPr lang="en-GB" sz="1600" dirty="0">
              <a:solidFill>
                <a:srgbClr val="FFFFFF"/>
              </a:solidFill>
              <a:latin typeface="Arial"/>
              <a:cs typeface="Arial"/>
            </a:endParaRPr>
          </a:p>
          <a:p>
            <a:pPr marL="285750" indent="-285750">
              <a:buFont typeface="Arial"/>
              <a:buChar char="•"/>
            </a:pPr>
            <a:r>
              <a:rPr lang="en-GB" sz="1600" dirty="0">
                <a:solidFill>
                  <a:srgbClr val="FFFFFF"/>
                </a:solidFill>
                <a:latin typeface="Arial"/>
                <a:cs typeface="Arial"/>
              </a:rPr>
              <a:t>PCN DES, Personalised care and Health Inequalities Supplement</a:t>
            </a:r>
          </a:p>
          <a:p>
            <a:endParaRPr lang="en-GB" sz="1600" dirty="0">
              <a:solidFill>
                <a:srgbClr val="FFFFFF"/>
              </a:solidFill>
              <a:latin typeface="Arial"/>
              <a:cs typeface="Arial"/>
            </a:endParaRPr>
          </a:p>
          <a:p>
            <a:pPr marL="285750" indent="-285750">
              <a:buFont typeface="Arial"/>
              <a:buChar char="•"/>
            </a:pPr>
            <a:r>
              <a:rPr lang="en-GB" sz="1600" dirty="0">
                <a:solidFill>
                  <a:srgbClr val="FFFFFF"/>
                </a:solidFill>
                <a:latin typeface="Arial"/>
                <a:cs typeface="Arial"/>
              </a:rPr>
              <a:t>Modern general practice</a:t>
            </a:r>
          </a:p>
          <a:p>
            <a:pPr marL="285750" indent="-285750">
              <a:buFont typeface="Arial"/>
              <a:buChar char="•"/>
            </a:pPr>
            <a:r>
              <a:rPr lang="en-GB" sz="1600" dirty="0">
                <a:solidFill>
                  <a:srgbClr val="FFFFFF"/>
                </a:solidFill>
                <a:latin typeface="Arial"/>
                <a:cs typeface="Arial"/>
              </a:rPr>
              <a:t>Plan for recovering access to primary care</a:t>
            </a:r>
          </a:p>
          <a:p>
            <a:pPr marL="285750" indent="-285750">
              <a:buFont typeface="Arial"/>
              <a:buChar char="•"/>
            </a:pPr>
            <a:r>
              <a:rPr lang="en-GB" sz="1600" dirty="0">
                <a:solidFill>
                  <a:srgbClr val="FFFFFF"/>
                </a:solidFill>
                <a:latin typeface="Arial"/>
                <a:cs typeface="Arial"/>
              </a:rPr>
              <a:t>Fuller Stock Take report</a:t>
            </a:r>
          </a:p>
          <a:p>
            <a:pPr marL="285750" indent="-285750">
              <a:buFont typeface="Arial"/>
              <a:buChar char="•"/>
            </a:pPr>
            <a:endParaRPr lang="en-GB" sz="1600" dirty="0">
              <a:solidFill>
                <a:srgbClr val="FFFFFF"/>
              </a:solidFill>
              <a:latin typeface="Arial"/>
              <a:cs typeface="Arial"/>
            </a:endParaRPr>
          </a:p>
          <a:p>
            <a:pPr marL="285750" indent="-285750">
              <a:buFont typeface="Arial"/>
              <a:buChar char="•"/>
            </a:pPr>
            <a:r>
              <a:rPr lang="en-GB" sz="1600" dirty="0">
                <a:solidFill>
                  <a:srgbClr val="FFFFFF"/>
                </a:solidFill>
                <a:latin typeface="Arial"/>
                <a:cs typeface="Arial"/>
                <a:hlinkClick r:id="rId2"/>
              </a:rPr>
              <a:t>National NHS Inclusion health framework</a:t>
            </a:r>
          </a:p>
          <a:p>
            <a:pPr marL="285750" indent="-285750">
              <a:buFont typeface="Arial"/>
              <a:buChar char="•"/>
            </a:pPr>
            <a:r>
              <a:rPr lang="en-GB" sz="1600" dirty="0">
                <a:solidFill>
                  <a:srgbClr val="FFFFFF"/>
                </a:solidFill>
                <a:latin typeface="Arial"/>
                <a:cs typeface="Arial"/>
                <a:hlinkClick r:id="rId3"/>
              </a:rPr>
              <a:t>CORE20PLUS5</a:t>
            </a:r>
            <a:r>
              <a:rPr lang="en-GB" sz="1600" dirty="0">
                <a:solidFill>
                  <a:srgbClr val="FFFFFF"/>
                </a:solidFill>
                <a:latin typeface="Arial"/>
                <a:cs typeface="Arial"/>
              </a:rPr>
              <a:t>  </a:t>
            </a:r>
            <a:endParaRPr lang="en-GB" dirty="0">
              <a:solidFill>
                <a:srgbClr val="000000"/>
              </a:solidFill>
              <a:latin typeface="Calibri" panose="020F0502020204030204"/>
              <a:cs typeface="Calibri" panose="020F0502020204030204"/>
            </a:endParaRPr>
          </a:p>
          <a:p>
            <a:r>
              <a:rPr lang="en-GB" sz="1600" dirty="0">
                <a:solidFill>
                  <a:srgbClr val="FFFFFF"/>
                </a:solidFill>
                <a:latin typeface="Arial"/>
                <a:cs typeface="Arial"/>
              </a:rPr>
              <a:t>Read our summary slides on policies, with key messages </a:t>
            </a:r>
            <a:r>
              <a:rPr lang="en-GB" sz="1600" dirty="0">
                <a:solidFill>
                  <a:srgbClr val="FFFFFF"/>
                </a:solidFill>
                <a:latin typeface="Arial"/>
                <a:cs typeface="Arial"/>
                <a:hlinkClick r:id="rId4"/>
              </a:rPr>
              <a:t>here</a:t>
            </a:r>
            <a:r>
              <a:rPr lang="en-GB" sz="1600" dirty="0">
                <a:solidFill>
                  <a:srgbClr val="FFFFFF"/>
                </a:solidFill>
                <a:latin typeface="Arial"/>
                <a:cs typeface="Arial"/>
              </a:rPr>
              <a:t>.</a:t>
            </a:r>
          </a:p>
        </p:txBody>
      </p:sp>
    </p:spTree>
    <p:extLst>
      <p:ext uri="{BB962C8B-B14F-4D97-AF65-F5344CB8AC3E}">
        <p14:creationId xmlns:p14="http://schemas.microsoft.com/office/powerpoint/2010/main" val="2400433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CB507-602E-E36B-9FB5-8BFAAD8BA5E2}"/>
              </a:ext>
            </a:extLst>
          </p:cNvPr>
          <p:cNvSpPr>
            <a:spLocks noGrp="1"/>
          </p:cNvSpPr>
          <p:nvPr>
            <p:ph type="body" sz="quarter" idx="10"/>
          </p:nvPr>
        </p:nvSpPr>
        <p:spPr/>
        <p:txBody>
          <a:bodyPr/>
          <a:lstStyle/>
          <a:p>
            <a:r>
              <a:rPr lang="en-GB">
                <a:latin typeface="Arial"/>
                <a:cs typeface="Arial"/>
              </a:rPr>
              <a:t>Breakout rooms</a:t>
            </a:r>
            <a:endParaRPr lang="en-US"/>
          </a:p>
        </p:txBody>
      </p:sp>
    </p:spTree>
    <p:extLst>
      <p:ext uri="{BB962C8B-B14F-4D97-AF65-F5344CB8AC3E}">
        <p14:creationId xmlns:p14="http://schemas.microsoft.com/office/powerpoint/2010/main" val="80452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39F3DD-A2F1-EF20-E7FA-FD2B573D0CA9}"/>
              </a:ext>
            </a:extLst>
          </p:cNvPr>
          <p:cNvSpPr>
            <a:spLocks noGrp="1"/>
          </p:cNvSpPr>
          <p:nvPr>
            <p:ph type="body" sz="quarter" idx="13"/>
          </p:nvPr>
        </p:nvSpPr>
        <p:spPr/>
        <p:txBody>
          <a:bodyPr/>
          <a:lstStyle/>
          <a:p>
            <a:r>
              <a:rPr lang="en-GB" dirty="0"/>
              <a:t>Choose what room to join by following the links in the teams chat</a:t>
            </a:r>
          </a:p>
        </p:txBody>
      </p:sp>
      <p:sp>
        <p:nvSpPr>
          <p:cNvPr id="3" name="Text Placeholder 2">
            <a:extLst>
              <a:ext uri="{FF2B5EF4-FFF2-40B4-BE49-F238E27FC236}">
                <a16:creationId xmlns:a16="http://schemas.microsoft.com/office/drawing/2014/main" id="{A0086C96-A1E2-BF14-D233-F46FE4290923}"/>
              </a:ext>
            </a:extLst>
          </p:cNvPr>
          <p:cNvSpPr>
            <a:spLocks noGrp="1"/>
          </p:cNvSpPr>
          <p:nvPr>
            <p:ph type="body" sz="quarter" idx="11"/>
          </p:nvPr>
        </p:nvSpPr>
        <p:spPr>
          <a:xfrm>
            <a:off x="304800" y="1815708"/>
            <a:ext cx="6082748" cy="4426066"/>
          </a:xfrm>
        </p:spPr>
        <p:txBody>
          <a:bodyPr>
            <a:normAutofit lnSpcReduction="10000"/>
          </a:bodyPr>
          <a:lstStyle/>
          <a:p>
            <a:pPr marL="342900" lvl="0" indent="-342900">
              <a:lnSpc>
                <a:spcPct val="200000"/>
              </a:lnSpc>
              <a:buFont typeface="+mj-lt"/>
              <a:buAutoNum type="arabicPeriod"/>
            </a:pPr>
            <a:r>
              <a:rPr lang="en-GB" sz="1800" u="none" strike="noStrike" dirty="0">
                <a:solidFill>
                  <a:srgbClr val="000000"/>
                </a:solidFill>
                <a:effectLst/>
                <a:latin typeface="Arial"/>
                <a:hlinkClick r:id="rId2"/>
              </a:rPr>
              <a:t>Social Prescribing reporting for services – Caitlin Bays</a:t>
            </a:r>
            <a:endParaRPr lang="en-GB" sz="1800" u="none" strike="noStrike" dirty="0">
              <a:solidFill>
                <a:srgbClr val="000000"/>
              </a:solidFill>
              <a:effectLst/>
              <a:latin typeface="Arial"/>
            </a:endParaRPr>
          </a:p>
          <a:p>
            <a:pPr marL="342900" lvl="0" indent="-342900">
              <a:lnSpc>
                <a:spcPct val="200000"/>
              </a:lnSpc>
              <a:buFont typeface="+mj-lt"/>
              <a:buAutoNum type="arabicPeriod"/>
            </a:pPr>
            <a:r>
              <a:rPr lang="en-GB" sz="1800" u="none" strike="noStrike" dirty="0">
                <a:solidFill>
                  <a:srgbClr val="000000"/>
                </a:solidFill>
                <a:effectLst/>
                <a:latin typeface="Arial"/>
                <a:hlinkClick r:id="rId3"/>
              </a:rPr>
              <a:t>The national minimum data set – Denys Rayner</a:t>
            </a:r>
            <a:endParaRPr lang="en-GB" sz="1800" u="none" strike="noStrike" dirty="0">
              <a:solidFill>
                <a:srgbClr val="000000"/>
              </a:solidFill>
              <a:effectLst/>
              <a:latin typeface="Arial"/>
            </a:endParaRPr>
          </a:p>
          <a:p>
            <a:pPr marL="342900" lvl="0" indent="-342900">
              <a:lnSpc>
                <a:spcPct val="200000"/>
              </a:lnSpc>
              <a:buFont typeface="+mj-lt"/>
              <a:buAutoNum type="arabicPeriod"/>
            </a:pPr>
            <a:r>
              <a:rPr lang="en-GB" sz="1800" u="none" strike="noStrike" dirty="0">
                <a:solidFill>
                  <a:srgbClr val="000000"/>
                </a:solidFill>
                <a:effectLst/>
                <a:latin typeface="Arial"/>
                <a:hlinkClick r:id="rId4"/>
              </a:rPr>
              <a:t>Measuring impact and the VCFSE– Katy Knight and Anthea Terry </a:t>
            </a:r>
            <a:endParaRPr lang="en-GB" sz="1800" u="none" strike="noStrike" dirty="0">
              <a:solidFill>
                <a:srgbClr val="000000"/>
              </a:solidFill>
              <a:effectLst/>
              <a:latin typeface="Arial"/>
            </a:endParaRPr>
          </a:p>
          <a:p>
            <a:pPr marL="342900" lvl="0" indent="-342900">
              <a:lnSpc>
                <a:spcPct val="200000"/>
              </a:lnSpc>
              <a:buFont typeface="+mj-lt"/>
              <a:buAutoNum type="arabicPeriod"/>
            </a:pPr>
            <a:r>
              <a:rPr lang="en-GB" sz="1800" u="none" strike="noStrike" dirty="0">
                <a:solidFill>
                  <a:srgbClr val="000000"/>
                </a:solidFill>
                <a:effectLst/>
                <a:latin typeface="Arial"/>
                <a:hlinkClick r:id="rId5"/>
              </a:rPr>
              <a:t>ICB support for SP impact – Lauren Moy</a:t>
            </a:r>
            <a:endParaRPr lang="en-GB" sz="1800" u="none" strike="noStrike" dirty="0">
              <a:solidFill>
                <a:srgbClr val="000000"/>
              </a:solidFill>
              <a:effectLst/>
              <a:latin typeface="Arial"/>
            </a:endParaRPr>
          </a:p>
          <a:p>
            <a:pPr marL="342900" lvl="0" indent="-342900">
              <a:lnSpc>
                <a:spcPct val="200000"/>
              </a:lnSpc>
              <a:buFont typeface="+mj-lt"/>
              <a:buAutoNum type="arabicPeriod"/>
            </a:pPr>
            <a:r>
              <a:rPr lang="en-GB" sz="1800" dirty="0">
                <a:solidFill>
                  <a:srgbClr val="000000"/>
                </a:solidFill>
                <a:latin typeface="Arial"/>
              </a:rPr>
              <a:t>The Social Prescribing Evaluation Toolkit – Jenny Brooks (stay in the main room)</a:t>
            </a:r>
            <a:endParaRPr lang="en-GB" sz="1800" u="none" strike="noStrike" dirty="0">
              <a:solidFill>
                <a:srgbClr val="000000"/>
              </a:solidFill>
              <a:effectLst/>
              <a:latin typeface="Arial"/>
            </a:endParaRPr>
          </a:p>
          <a:p>
            <a:pPr>
              <a:lnSpc>
                <a:spcPct val="200000"/>
              </a:lnSpc>
            </a:pPr>
            <a:endParaRPr lang="en-GB" dirty="0"/>
          </a:p>
        </p:txBody>
      </p:sp>
    </p:spTree>
    <p:extLst>
      <p:ext uri="{BB962C8B-B14F-4D97-AF65-F5344CB8AC3E}">
        <p14:creationId xmlns:p14="http://schemas.microsoft.com/office/powerpoint/2010/main" val="200574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D99B32-522E-9E39-2D44-63C17C67C9BF}"/>
              </a:ext>
            </a:extLst>
          </p:cNvPr>
          <p:cNvSpPr>
            <a:spLocks noGrp="1"/>
          </p:cNvSpPr>
          <p:nvPr>
            <p:ph type="body" sz="quarter" idx="11"/>
          </p:nvPr>
        </p:nvSpPr>
        <p:spPr>
          <a:xfrm>
            <a:off x="357809" y="1272208"/>
            <a:ext cx="11330609" cy="5446643"/>
          </a:xfrm>
        </p:spPr>
        <p:txBody>
          <a:bodyPr>
            <a:normAutofit fontScale="70000" lnSpcReduction="20000"/>
          </a:bodyPr>
          <a:lstStyle/>
          <a:p>
            <a:r>
              <a:rPr lang="en-GB" sz="1400" b="1" dirty="0"/>
              <a:t>Social Prescribing reporting for services – Caitlin Bays</a:t>
            </a:r>
          </a:p>
          <a:p>
            <a:pPr marL="285750" indent="-285750">
              <a:buFont typeface="Arial" panose="020B0604020202020204" pitchFamily="34" charset="0"/>
              <a:buChar char="•"/>
            </a:pPr>
            <a:r>
              <a:rPr lang="en-GB" sz="1400" dirty="0"/>
              <a:t>People were interested in what are the benefits of different case management system. How do you evaluate when you don’t have one?</a:t>
            </a:r>
          </a:p>
          <a:p>
            <a:pPr marL="285750" indent="-285750">
              <a:buFont typeface="Arial" panose="020B0604020202020204" pitchFamily="34" charset="0"/>
              <a:buChar char="•"/>
            </a:pPr>
            <a:r>
              <a:rPr lang="en-GB" sz="1400" dirty="0"/>
              <a:t>Who to raise the importance of having a case management system with for social prescribing and make the case?</a:t>
            </a:r>
          </a:p>
          <a:p>
            <a:pPr marL="285750" indent="-285750">
              <a:buFont typeface="Arial" panose="020B0604020202020204" pitchFamily="34" charset="0"/>
              <a:buChar char="•"/>
            </a:pPr>
            <a:r>
              <a:rPr lang="en-GB" sz="1400" dirty="0"/>
              <a:t>What influence do case management systems have and how can we use this to make the case for investment in areas that don’t currently have a case management system? </a:t>
            </a:r>
          </a:p>
          <a:p>
            <a:pPr marL="285750" indent="-285750">
              <a:buFont typeface="Arial" panose="020B0604020202020204" pitchFamily="34" charset="0"/>
              <a:buChar char="•"/>
            </a:pPr>
            <a:endParaRPr lang="en-GB" sz="1400" b="1" dirty="0"/>
          </a:p>
          <a:p>
            <a:r>
              <a:rPr lang="en-GB" sz="1400" b="1" dirty="0"/>
              <a:t>ICB support for SP impact – Lauren Moy</a:t>
            </a:r>
          </a:p>
          <a:p>
            <a:pPr marL="285750" indent="-285750">
              <a:buFont typeface="Arial" panose="020B0604020202020204" pitchFamily="34" charset="0"/>
              <a:buChar char="•"/>
            </a:pPr>
            <a:r>
              <a:rPr lang="en-GB" sz="1400" dirty="0"/>
              <a:t>Shared where funding came from for dashboard – used Digital First for ICB work and local authorities  for case management systems .</a:t>
            </a:r>
          </a:p>
          <a:p>
            <a:pPr marL="285750" indent="-285750">
              <a:buFont typeface="Arial" panose="020B0604020202020204" pitchFamily="34" charset="0"/>
              <a:buChar char="•"/>
            </a:pPr>
            <a:r>
              <a:rPr lang="en-GB" sz="1400" dirty="0"/>
              <a:t>Bringing SP data, GP data and secondary care data together – to do the analysis and in the dashboard </a:t>
            </a:r>
          </a:p>
          <a:p>
            <a:pPr marL="285750" indent="-285750">
              <a:buFont typeface="Arial" panose="020B0604020202020204" pitchFamily="34" charset="0"/>
              <a:buChar char="•"/>
            </a:pPr>
            <a:r>
              <a:rPr lang="en-GB" sz="1400" dirty="0"/>
              <a:t>Discussed cohorts and long term conditions </a:t>
            </a:r>
          </a:p>
          <a:p>
            <a:endParaRPr lang="en-GB" sz="1400" b="1" dirty="0"/>
          </a:p>
          <a:p>
            <a:r>
              <a:rPr lang="en-GB" sz="1400" b="1" dirty="0"/>
              <a:t>Measuring impact and the VCFSE– Katy Knight and Anthea Terry </a:t>
            </a:r>
            <a:endParaRPr lang="en-GB" sz="1400" dirty="0"/>
          </a:p>
          <a:p>
            <a:pPr marL="285750" indent="-285750">
              <a:buFont typeface="Arial" panose="020B0604020202020204" pitchFamily="34" charset="0"/>
              <a:buChar char="•"/>
            </a:pPr>
            <a:r>
              <a:rPr lang="en-GB" sz="1400" dirty="0"/>
              <a:t>More training and skills building would be useful, especially for small VCSE organisations</a:t>
            </a:r>
          </a:p>
          <a:p>
            <a:pPr marL="285750" indent="-285750">
              <a:buFont typeface="Arial" panose="020B0604020202020204" pitchFamily="34" charset="0"/>
              <a:buChar char="•"/>
            </a:pPr>
            <a:r>
              <a:rPr lang="en-GB" sz="1400" dirty="0"/>
              <a:t>Frustration that data is discussed at a level which is very different from small activity organisations – difficult for them to know what to gather and what would be useful</a:t>
            </a:r>
          </a:p>
          <a:p>
            <a:pPr marL="285750" indent="-285750">
              <a:buFont typeface="Arial" panose="020B0604020202020204" pitchFamily="34" charset="0"/>
              <a:buChar char="•"/>
            </a:pPr>
            <a:r>
              <a:rPr lang="en-GB" sz="1400" dirty="0"/>
              <a:t>Tricky when its 1000s of different groups, should umbrella VCSE orgs support how they can enable </a:t>
            </a:r>
          </a:p>
          <a:p>
            <a:pPr marL="285750" indent="-285750">
              <a:buFont typeface="Arial" panose="020B0604020202020204" pitchFamily="34" charset="0"/>
              <a:buChar char="•"/>
            </a:pPr>
            <a:r>
              <a:rPr lang="en-GB" sz="1400" dirty="0"/>
              <a:t>How can faith groups collaborate </a:t>
            </a:r>
          </a:p>
          <a:p>
            <a:pPr marL="285750" indent="-285750">
              <a:buFont typeface="Arial" panose="020B0604020202020204" pitchFamily="34" charset="0"/>
              <a:buChar char="•"/>
            </a:pPr>
            <a:r>
              <a:rPr lang="en-GB" sz="1400" dirty="0"/>
              <a:t>Who and where does responsibility lie – ICB/LA/VCSE? it isn’t clear who should be driving and who is doing what </a:t>
            </a:r>
          </a:p>
          <a:p>
            <a:endParaRPr lang="en-GB" sz="1400" dirty="0"/>
          </a:p>
          <a:p>
            <a:r>
              <a:rPr lang="en-GB" sz="1400" b="1" dirty="0"/>
              <a:t>The national minimum data set – Denys Rayner</a:t>
            </a:r>
          </a:p>
          <a:p>
            <a:pPr marL="285750" indent="-285750">
              <a:buFont typeface="Arial" panose="020B0604020202020204" pitchFamily="34" charset="0"/>
              <a:buChar char="•"/>
            </a:pPr>
            <a:r>
              <a:rPr lang="en-GB" sz="1400" dirty="0"/>
              <a:t>Discussed SP outcomes</a:t>
            </a:r>
          </a:p>
          <a:p>
            <a:pPr marL="285750" indent="-285750">
              <a:buFont typeface="Arial" panose="020B0604020202020204" pitchFamily="34" charset="0"/>
              <a:buChar char="•"/>
            </a:pPr>
            <a:r>
              <a:rPr lang="en-GB" sz="1400" dirty="0"/>
              <a:t>Working with people with low level mental health- how do we document impact on this cohort and frequent flyers</a:t>
            </a:r>
          </a:p>
          <a:p>
            <a:pPr marL="285750" indent="-285750">
              <a:buFont typeface="Arial" panose="020B0604020202020204" pitchFamily="34" charset="0"/>
              <a:buChar char="•"/>
            </a:pPr>
            <a:r>
              <a:rPr lang="en-GB" sz="1400" dirty="0"/>
              <a:t>Terminology is very high level and there isn’t much around CYP and CYP mental health specifically </a:t>
            </a:r>
          </a:p>
          <a:p>
            <a:pPr marL="285750" indent="-285750">
              <a:buFont typeface="Arial" panose="020B0604020202020204" pitchFamily="34" charset="0"/>
              <a:buChar char="•"/>
            </a:pPr>
            <a:r>
              <a:rPr lang="en-GB" sz="1400" dirty="0"/>
              <a:t>Data requirements will evolve depending on what questions are being asked  and what we need to answer</a:t>
            </a:r>
          </a:p>
          <a:p>
            <a:endParaRPr lang="en-GB" sz="1400" dirty="0"/>
          </a:p>
          <a:p>
            <a:endParaRPr lang="en-GB" sz="1400" b="1" dirty="0"/>
          </a:p>
          <a:p>
            <a:pPr marL="285750" indent="-285750">
              <a:buFont typeface="Arial" panose="020B0604020202020204" pitchFamily="34" charset="0"/>
              <a:buChar char="•"/>
            </a:pPr>
            <a:endParaRPr lang="en-GB" sz="1400" dirty="0"/>
          </a:p>
          <a:p>
            <a:endParaRPr lang="en-GB" sz="1400" dirty="0"/>
          </a:p>
          <a:p>
            <a:endParaRPr lang="en-GB" dirty="0"/>
          </a:p>
        </p:txBody>
      </p:sp>
      <p:sp>
        <p:nvSpPr>
          <p:cNvPr id="6" name="Text Placeholder 5">
            <a:extLst>
              <a:ext uri="{FF2B5EF4-FFF2-40B4-BE49-F238E27FC236}">
                <a16:creationId xmlns:a16="http://schemas.microsoft.com/office/drawing/2014/main" id="{48749775-04B8-74FD-D4C2-AAA667F34A3C}"/>
              </a:ext>
            </a:extLst>
          </p:cNvPr>
          <p:cNvSpPr>
            <a:spLocks noGrp="1"/>
          </p:cNvSpPr>
          <p:nvPr>
            <p:ph type="body" sz="quarter" idx="13"/>
          </p:nvPr>
        </p:nvSpPr>
        <p:spPr/>
        <p:txBody>
          <a:bodyPr/>
          <a:lstStyle/>
          <a:p>
            <a:r>
              <a:rPr lang="en-GB" dirty="0"/>
              <a:t>Themes from breakouts</a:t>
            </a:r>
          </a:p>
          <a:p>
            <a:endParaRPr lang="en-GB" dirty="0"/>
          </a:p>
        </p:txBody>
      </p:sp>
    </p:spTree>
    <p:extLst>
      <p:ext uri="{BB962C8B-B14F-4D97-AF65-F5344CB8AC3E}">
        <p14:creationId xmlns:p14="http://schemas.microsoft.com/office/powerpoint/2010/main" val="3812635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45D3EF-B0BD-7C19-31BB-095958E7F3C1}"/>
              </a:ext>
            </a:extLst>
          </p:cNvPr>
          <p:cNvSpPr>
            <a:spLocks noGrp="1"/>
          </p:cNvSpPr>
          <p:nvPr>
            <p:ph type="body" sz="quarter" idx="13"/>
          </p:nvPr>
        </p:nvSpPr>
        <p:spPr>
          <a:xfrm>
            <a:off x="762701" y="770773"/>
            <a:ext cx="9672265" cy="835308"/>
          </a:xfrm>
        </p:spPr>
        <p:txBody>
          <a:bodyPr vert="horz" lIns="91440" tIns="45720" rIns="91440" bIns="45720" rtlCol="0" anchor="t">
            <a:normAutofit/>
          </a:bodyPr>
          <a:lstStyle/>
          <a:p>
            <a:r>
              <a:rPr lang="en-GB" sz="2000">
                <a:latin typeface="Arial"/>
                <a:cs typeface="Arial"/>
              </a:rPr>
              <a:t>Resources</a:t>
            </a:r>
            <a:endParaRPr lang="en-US"/>
          </a:p>
        </p:txBody>
      </p:sp>
      <p:sp>
        <p:nvSpPr>
          <p:cNvPr id="4" name="Text Placeholder 3">
            <a:extLst>
              <a:ext uri="{FF2B5EF4-FFF2-40B4-BE49-F238E27FC236}">
                <a16:creationId xmlns:a16="http://schemas.microsoft.com/office/drawing/2014/main" id="{4EBB7940-951C-ECE1-E7CB-01684ADEA9BB}"/>
              </a:ext>
            </a:extLst>
          </p:cNvPr>
          <p:cNvSpPr>
            <a:spLocks noGrp="1"/>
          </p:cNvSpPr>
          <p:nvPr>
            <p:ph type="body" sz="quarter" idx="15"/>
          </p:nvPr>
        </p:nvSpPr>
        <p:spPr>
          <a:xfrm>
            <a:off x="6495570" y="1606081"/>
            <a:ext cx="4846063" cy="4851869"/>
          </a:xfrm>
        </p:spPr>
        <p:txBody>
          <a:bodyPr>
            <a:normAutofit/>
          </a:bodyPr>
          <a:lstStyle/>
          <a:p>
            <a:r>
              <a:rPr lang="en-GB" sz="1600" b="0"/>
              <a:t> </a:t>
            </a:r>
          </a:p>
          <a:p>
            <a:endParaRPr lang="en-GB" sz="1600" b="0"/>
          </a:p>
        </p:txBody>
      </p:sp>
      <p:sp>
        <p:nvSpPr>
          <p:cNvPr id="5" name="Text Placeholder 1">
            <a:extLst>
              <a:ext uri="{FF2B5EF4-FFF2-40B4-BE49-F238E27FC236}">
                <a16:creationId xmlns:a16="http://schemas.microsoft.com/office/drawing/2014/main" id="{B2FDD5E7-D22D-9D50-1FFF-97A3F00C7E1A}"/>
              </a:ext>
            </a:extLst>
          </p:cNvPr>
          <p:cNvSpPr txBox="1">
            <a:spLocks/>
          </p:cNvSpPr>
          <p:nvPr/>
        </p:nvSpPr>
        <p:spPr>
          <a:xfrm>
            <a:off x="564310" y="1821741"/>
            <a:ext cx="5531689" cy="835308"/>
          </a:xfrm>
          <a:prstGeom prst="rect">
            <a:avLst/>
          </a:prstGeom>
        </p:spPr>
        <p:txBody>
          <a:bodyPr lIns="91440" tIns="45720" rIns="91440" bIns="45720" anchor="t"/>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lang="en-US" sz="2000" b="1" kern="1200" dirty="0">
                <a:solidFill>
                  <a:srgbClr val="425563"/>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pPr>
            <a:r>
              <a:rPr lang="en-GB" sz="1600" dirty="0">
                <a:latin typeface="Calibri" panose="020F0502020204030204" pitchFamily="34" charset="0"/>
                <a:ea typeface="Calibri" panose="020F0502020204030204" pitchFamily="34" charset="0"/>
                <a:cs typeface="Calibri" panose="020F0502020204030204" pitchFamily="34" charset="0"/>
                <a:hlinkClick r:id="rId2"/>
              </a:rPr>
              <a:t>NASP Evidence resource database</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pPr>
            <a:r>
              <a:rPr lang="en-GB" sz="1600" dirty="0">
                <a:latin typeface="Calibri" panose="020F0502020204030204" pitchFamily="34" charset="0"/>
                <a:ea typeface="Calibri" panose="020F0502020204030204" pitchFamily="34" charset="0"/>
                <a:cs typeface="Calibri" panose="020F0502020204030204" pitchFamily="34" charset="0"/>
              </a:rPr>
              <a:t>Specific resources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This NASP webinar gives a comprehensive introduction to evaluating a social prescribing service.</a:t>
            </a:r>
            <a:r>
              <a:rPr lang="en-GB"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endParaRPr>
          </a:p>
          <a:p>
            <a:pPr marL="342900" lvl="0" indent="-342900">
              <a:lnSpc>
                <a:spcPct val="107000"/>
              </a:lnSpc>
              <a:spcAft>
                <a:spcPts val="800"/>
              </a:spcAft>
              <a:buFont typeface="Arial" panose="020B0604020202020204" pitchFamily="34" charset="0"/>
              <a:buChar char="•"/>
            </a:pPr>
            <a:r>
              <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This practical guide outlines how you can measure impact on wellbeing, focusing on community and voluntary sector.</a:t>
            </a:r>
            <a:endParaRPr lang="en-GB"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A wealth of tools were created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by The Inspiring Impact programme by NPC</a:t>
            </a:r>
            <a:r>
              <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 to support the community and voluntary sector to better collect, use and evaluate data. </a:t>
            </a:r>
            <a:endParaRPr lang="en-GB"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1968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E0C445-555F-69FA-D922-345A06BBB1DB}"/>
              </a:ext>
            </a:extLst>
          </p:cNvPr>
          <p:cNvSpPr>
            <a:spLocks noGrp="1"/>
          </p:cNvSpPr>
          <p:nvPr>
            <p:ph type="body" sz="quarter" idx="13"/>
          </p:nvPr>
        </p:nvSpPr>
        <p:spPr/>
        <p:txBody>
          <a:bodyPr>
            <a:normAutofit/>
          </a:bodyPr>
          <a:lstStyle/>
          <a:p>
            <a:r>
              <a:rPr lang="en-GB" sz="2000" dirty="0"/>
              <a:t>What we’re doing in London </a:t>
            </a:r>
          </a:p>
        </p:txBody>
      </p:sp>
      <p:sp>
        <p:nvSpPr>
          <p:cNvPr id="3" name="Text Placeholder 2">
            <a:extLst>
              <a:ext uri="{FF2B5EF4-FFF2-40B4-BE49-F238E27FC236}">
                <a16:creationId xmlns:a16="http://schemas.microsoft.com/office/drawing/2014/main" id="{C00F14A7-C176-E2F4-4A69-AFEAB387ED06}"/>
              </a:ext>
            </a:extLst>
          </p:cNvPr>
          <p:cNvSpPr>
            <a:spLocks noGrp="1"/>
          </p:cNvSpPr>
          <p:nvPr>
            <p:ph type="body" sz="quarter" idx="11"/>
          </p:nvPr>
        </p:nvSpPr>
        <p:spPr>
          <a:xfrm>
            <a:off x="537029" y="1698170"/>
            <a:ext cx="5558971" cy="4888160"/>
          </a:xfrm>
        </p:spPr>
        <p:txBody>
          <a:bodyPr>
            <a:normAutofit fontScale="92500" lnSpcReduction="20000"/>
          </a:bodyPr>
          <a:lstStyle/>
          <a:p>
            <a:r>
              <a:rPr lang="en-GB" sz="1600" b="1" dirty="0"/>
              <a:t>Social Prescribing and Evaluation Community of Practice </a:t>
            </a:r>
          </a:p>
          <a:p>
            <a:pPr marL="171450" indent="-171450">
              <a:buFont typeface="Arial" panose="020B0604020202020204" pitchFamily="34" charset="0"/>
              <a:buChar char="•"/>
            </a:pPr>
            <a:r>
              <a:rPr lang="en-GB" sz="1600" dirty="0"/>
              <a:t>Monthly sessions sharing best practice, holding discussions and helping co-producing plans for regional support in this area</a:t>
            </a:r>
          </a:p>
          <a:p>
            <a:pPr marL="171450" indent="-171450">
              <a:buFont typeface="Arial" panose="020B0604020202020204" pitchFamily="34" charset="0"/>
              <a:buChar char="•"/>
            </a:pPr>
            <a:r>
              <a:rPr lang="en-GB" sz="1600" dirty="0"/>
              <a:t>Open to all roles at any level. Get in touch if you’d like to join. We are reviewing the group in the new year. </a:t>
            </a:r>
          </a:p>
          <a:p>
            <a:pPr marL="171450" indent="-171450">
              <a:buFont typeface="Arial" panose="020B0604020202020204" pitchFamily="34" charset="0"/>
              <a:buChar char="•"/>
            </a:pPr>
            <a:endParaRPr lang="en-GB" sz="1600" dirty="0"/>
          </a:p>
          <a:p>
            <a:r>
              <a:rPr lang="en-GB" sz="1600" b="1" dirty="0"/>
              <a:t>What this has led to… </a:t>
            </a:r>
          </a:p>
          <a:p>
            <a:pPr marL="285750" indent="-285750">
              <a:buFont typeface="Arial" panose="020B0604020202020204" pitchFamily="34" charset="0"/>
              <a:buChar char="•"/>
            </a:pPr>
            <a:r>
              <a:rPr lang="en-GB" sz="1600" dirty="0"/>
              <a:t>Case studies and mapping of examples – to be published soon</a:t>
            </a:r>
          </a:p>
          <a:p>
            <a:pPr marL="285750" indent="-285750">
              <a:buFont typeface="Arial" panose="020B0604020202020204" pitchFamily="34" charset="0"/>
              <a:buChar char="•"/>
            </a:pPr>
            <a:r>
              <a:rPr lang="en-GB" sz="1600" dirty="0">
                <a:hlinkClick r:id="rId2"/>
              </a:rPr>
              <a:t>Paper on how VCSE and Health can work together to demonstrate impact</a:t>
            </a:r>
            <a:endParaRPr lang="en-GB" sz="1600" dirty="0"/>
          </a:p>
          <a:p>
            <a:endParaRPr lang="en-GB" sz="1600" dirty="0"/>
          </a:p>
          <a:p>
            <a:r>
              <a:rPr lang="en-GB" sz="1600" b="1" dirty="0"/>
              <a:t>Working with Office of National Statistics to identify improvements to ONS-4</a:t>
            </a:r>
          </a:p>
          <a:p>
            <a:pPr marL="285750" indent="-285750">
              <a:buFont typeface="Arial" panose="020B0604020202020204" pitchFamily="34" charset="0"/>
              <a:buChar char="•"/>
            </a:pPr>
            <a:r>
              <a:rPr lang="en-GB" sz="1600" dirty="0"/>
              <a:t>We held a London wide feedback session, which provided amazing insight</a:t>
            </a:r>
          </a:p>
          <a:p>
            <a:pPr marL="285750" indent="-285750">
              <a:buFont typeface="Arial" panose="020B0604020202020204" pitchFamily="34" charset="0"/>
              <a:buChar char="•"/>
            </a:pPr>
            <a:r>
              <a:rPr lang="en-GB" sz="1600" dirty="0"/>
              <a:t>Now we are planning activity in response to feedback to support use of ONS-4 nationally</a:t>
            </a:r>
          </a:p>
        </p:txBody>
      </p:sp>
      <p:sp>
        <p:nvSpPr>
          <p:cNvPr id="4" name="Text Placeholder 3">
            <a:extLst>
              <a:ext uri="{FF2B5EF4-FFF2-40B4-BE49-F238E27FC236}">
                <a16:creationId xmlns:a16="http://schemas.microsoft.com/office/drawing/2014/main" id="{683D21D2-EFAF-BADE-FC0E-3C198FAAD1E6}"/>
              </a:ext>
            </a:extLst>
          </p:cNvPr>
          <p:cNvSpPr>
            <a:spLocks noGrp="1"/>
          </p:cNvSpPr>
          <p:nvPr>
            <p:ph type="body" sz="quarter" idx="15"/>
          </p:nvPr>
        </p:nvSpPr>
        <p:spPr>
          <a:xfrm>
            <a:off x="6822874" y="1698169"/>
            <a:ext cx="4411183" cy="5159831"/>
          </a:xfrm>
        </p:spPr>
        <p:txBody>
          <a:bodyPr>
            <a:normAutofit/>
          </a:bodyPr>
          <a:lstStyle/>
          <a:p>
            <a:r>
              <a:rPr lang="en-GB" sz="1600" dirty="0"/>
              <a:t>Upcoming support – to be released early 2024</a:t>
            </a:r>
          </a:p>
          <a:p>
            <a:r>
              <a:rPr lang="en-GB" sz="1600" dirty="0">
                <a:hlinkClick r:id="rId3">
                  <a:extLst>
                    <a:ext uri="{A12FA001-AC4F-418D-AE19-62706E023703}">
                      <ahyp:hlinkClr xmlns:ahyp="http://schemas.microsoft.com/office/drawing/2018/hyperlinkcolor" val="tx"/>
                    </a:ext>
                  </a:extLst>
                </a:hlinkClick>
              </a:rPr>
              <a:t>The London Social Prescribing Evaluation Toolkit </a:t>
            </a:r>
            <a:endParaRPr lang="en-GB" sz="1600" dirty="0"/>
          </a:p>
          <a:p>
            <a:pPr marL="285750" indent="-285750">
              <a:buFont typeface="Arial" panose="020B0604020202020204" pitchFamily="34" charset="0"/>
              <a:buChar char="•"/>
            </a:pPr>
            <a:r>
              <a:rPr lang="en-GB" sz="1600" b="0" dirty="0"/>
              <a:t>Plans and content co-produced with a group of SPLWs, managers and PCN managers </a:t>
            </a:r>
          </a:p>
          <a:p>
            <a:pPr marL="285750" indent="-285750">
              <a:buFont typeface="Arial" panose="020B0604020202020204" pitchFamily="34" charset="0"/>
              <a:buChar char="•"/>
            </a:pPr>
            <a:r>
              <a:rPr lang="en-GB" sz="1600" b="0" dirty="0"/>
              <a:t>Currently developing content with the system</a:t>
            </a:r>
          </a:p>
          <a:p>
            <a:pPr marL="285750" indent="-285750">
              <a:buFont typeface="Arial" panose="020B0604020202020204" pitchFamily="34" charset="0"/>
              <a:buChar char="•"/>
            </a:pPr>
            <a:endParaRPr lang="en-GB" sz="1600" b="0" dirty="0"/>
          </a:p>
          <a:p>
            <a:r>
              <a:rPr lang="en-GB" sz="1600" dirty="0"/>
              <a:t>Social Prescribing and Evaluation case study series </a:t>
            </a:r>
          </a:p>
          <a:p>
            <a:pPr marL="285750" indent="-285750">
              <a:buFont typeface="Arial" panose="020B0604020202020204" pitchFamily="34" charset="0"/>
              <a:buChar char="•"/>
            </a:pPr>
            <a:r>
              <a:rPr lang="en-GB" sz="1600" b="0" dirty="0"/>
              <a:t>Detailed examples of:</a:t>
            </a:r>
          </a:p>
          <a:p>
            <a:pPr marL="285750" indent="-285750">
              <a:buFont typeface="Arial" panose="020B0604020202020204" pitchFamily="34" charset="0"/>
              <a:buChar char="•"/>
            </a:pPr>
            <a:r>
              <a:rPr lang="en-GB" sz="1600" b="0" dirty="0"/>
              <a:t>How social prescribing is being evaluated across London </a:t>
            </a:r>
          </a:p>
          <a:p>
            <a:pPr marL="285750" indent="-285750">
              <a:buFont typeface="Arial" panose="020B0604020202020204" pitchFamily="34" charset="0"/>
              <a:buChar char="•"/>
            </a:pPr>
            <a:r>
              <a:rPr lang="en-GB" sz="1600" b="0" dirty="0"/>
              <a:t>What is supporting services to evaluate </a:t>
            </a:r>
          </a:p>
          <a:p>
            <a:pPr marL="285750" indent="-285750">
              <a:buFont typeface="Arial" panose="020B0604020202020204" pitchFamily="34" charset="0"/>
              <a:buChar char="•"/>
            </a:pPr>
            <a:endParaRPr lang="en-GB" sz="1600" b="0" dirty="0"/>
          </a:p>
          <a:p>
            <a:endParaRPr lang="en-GB" sz="1600" b="0" dirty="0"/>
          </a:p>
          <a:p>
            <a:pPr marL="285750" indent="-285750">
              <a:buFont typeface="Arial" panose="020B0604020202020204" pitchFamily="34" charset="0"/>
              <a:buChar char="•"/>
            </a:pPr>
            <a:endParaRPr lang="en-GB" sz="1600" b="0" dirty="0"/>
          </a:p>
        </p:txBody>
      </p:sp>
    </p:spTree>
    <p:extLst>
      <p:ext uri="{BB962C8B-B14F-4D97-AF65-F5344CB8AC3E}">
        <p14:creationId xmlns:p14="http://schemas.microsoft.com/office/powerpoint/2010/main" val="354616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united kingdom&#10;&#10;Description automatically generated">
            <a:extLst>
              <a:ext uri="{FF2B5EF4-FFF2-40B4-BE49-F238E27FC236}">
                <a16:creationId xmlns:a16="http://schemas.microsoft.com/office/drawing/2014/main" id="{B70FBDC8-516F-C187-F010-04C9A6345F30}"/>
              </a:ext>
            </a:extLst>
          </p:cNvPr>
          <p:cNvPicPr>
            <a:picLocks noChangeAspect="1"/>
          </p:cNvPicPr>
          <p:nvPr/>
        </p:nvPicPr>
        <p:blipFill rotWithShape="1">
          <a:blip r:embed="rId2"/>
          <a:srcRect b="8244"/>
          <a:stretch/>
        </p:blipFill>
        <p:spPr>
          <a:xfrm>
            <a:off x="2622658" y="1548397"/>
            <a:ext cx="6781800" cy="4632062"/>
          </a:xfrm>
          <a:prstGeom prst="rect">
            <a:avLst/>
          </a:prstGeom>
        </p:spPr>
      </p:pic>
      <p:sp>
        <p:nvSpPr>
          <p:cNvPr id="11" name="Rectangle 10">
            <a:extLst>
              <a:ext uri="{FF2B5EF4-FFF2-40B4-BE49-F238E27FC236}">
                <a16:creationId xmlns:a16="http://schemas.microsoft.com/office/drawing/2014/main" id="{9BE4E870-2DC0-B1D8-AA47-F68FEF93890E}"/>
              </a:ext>
            </a:extLst>
          </p:cNvPr>
          <p:cNvSpPr/>
          <p:nvPr/>
        </p:nvSpPr>
        <p:spPr>
          <a:xfrm>
            <a:off x="9451384" y="212035"/>
            <a:ext cx="2501771" cy="2477317"/>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GB" sz="1100" b="1" dirty="0"/>
              <a:t>NEL</a:t>
            </a:r>
          </a:p>
          <a:p>
            <a:pPr marL="171450" indent="-171450">
              <a:buFont typeface="Arial" panose="020B0604020202020204" pitchFamily="34" charset="0"/>
              <a:buChar char="•"/>
            </a:pPr>
            <a:r>
              <a:rPr lang="en-GB" sz="1100" dirty="0"/>
              <a:t>Pilot site for National Minimum data set work</a:t>
            </a:r>
          </a:p>
          <a:p>
            <a:pPr marL="171450" indent="-171450">
              <a:buFont typeface="Arial" panose="020B0604020202020204" pitchFamily="34" charset="0"/>
              <a:buChar char="•"/>
            </a:pPr>
            <a:r>
              <a:rPr lang="en-GB" sz="1100" dirty="0"/>
              <a:t>Developed template for EMIS/</a:t>
            </a:r>
            <a:r>
              <a:rPr lang="en-GB" sz="1100" dirty="0" err="1"/>
              <a:t>SystmOne</a:t>
            </a:r>
            <a:r>
              <a:rPr lang="en-GB" sz="1100" dirty="0"/>
              <a:t>/Joy including minimum dataset and extra information</a:t>
            </a:r>
          </a:p>
          <a:p>
            <a:pPr marL="171450" indent="-171450">
              <a:buFont typeface="Arial" panose="020B0604020202020204" pitchFamily="34" charset="0"/>
              <a:buChar char="•"/>
            </a:pPr>
            <a:r>
              <a:rPr lang="en-GB" sz="1100" dirty="0"/>
              <a:t>Data is feeding into the ICB wide </a:t>
            </a:r>
            <a:r>
              <a:rPr lang="en-GB" sz="1100" dirty="0" err="1"/>
              <a:t>PowerBI</a:t>
            </a:r>
            <a:r>
              <a:rPr lang="en-GB" sz="1100" dirty="0"/>
              <a:t> dashboard</a:t>
            </a:r>
          </a:p>
          <a:p>
            <a:pPr marL="171450" indent="-171450">
              <a:buFont typeface="Arial" panose="020B0604020202020204" pitchFamily="34" charset="0"/>
              <a:buChar char="•"/>
            </a:pPr>
            <a:r>
              <a:rPr lang="en-GB" sz="1100" dirty="0"/>
              <a:t>They hold a regular evaluation group focused on </a:t>
            </a:r>
            <a:r>
              <a:rPr lang="en-GB" sz="1100" dirty="0" err="1"/>
              <a:t>embeddingr</a:t>
            </a:r>
            <a:r>
              <a:rPr lang="en-GB" sz="1100" dirty="0"/>
              <a:t> data collection into SPLW consultations and data analysis using the dashboard</a:t>
            </a:r>
          </a:p>
        </p:txBody>
      </p:sp>
      <p:cxnSp>
        <p:nvCxnSpPr>
          <p:cNvPr id="13" name="Straight Connector 12">
            <a:extLst>
              <a:ext uri="{FF2B5EF4-FFF2-40B4-BE49-F238E27FC236}">
                <a16:creationId xmlns:a16="http://schemas.microsoft.com/office/drawing/2014/main" id="{DC169B23-1B18-20A1-D158-02631B33856F}"/>
              </a:ext>
            </a:extLst>
          </p:cNvPr>
          <p:cNvCxnSpPr>
            <a:cxnSpLocks/>
          </p:cNvCxnSpPr>
          <p:nvPr/>
        </p:nvCxnSpPr>
        <p:spPr>
          <a:xfrm flipV="1">
            <a:off x="6684455" y="1650940"/>
            <a:ext cx="2766929" cy="1665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0FE01-06B2-C593-D18E-A26741FE5A35}"/>
              </a:ext>
            </a:extLst>
          </p:cNvPr>
          <p:cNvCxnSpPr>
            <a:cxnSpLocks/>
          </p:cNvCxnSpPr>
          <p:nvPr/>
        </p:nvCxnSpPr>
        <p:spPr>
          <a:xfrm>
            <a:off x="1409350" y="2633376"/>
            <a:ext cx="2491976" cy="82635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2D4229D-1F4D-8885-0BF5-503469C83BC9}"/>
              </a:ext>
            </a:extLst>
          </p:cNvPr>
          <p:cNvSpPr/>
          <p:nvPr/>
        </p:nvSpPr>
        <p:spPr>
          <a:xfrm>
            <a:off x="110623" y="620649"/>
            <a:ext cx="2646232" cy="26152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t>NWL</a:t>
            </a:r>
          </a:p>
          <a:p>
            <a:pPr marL="171450" indent="-171450">
              <a:buFont typeface="Arial" panose="020B0604020202020204" pitchFamily="34" charset="0"/>
              <a:buChar char="•"/>
            </a:pPr>
            <a:r>
              <a:rPr lang="en-GB" sz="1050" dirty="0"/>
              <a:t>Commissioning Joy across all boroughs for Social Prescribing</a:t>
            </a:r>
          </a:p>
          <a:p>
            <a:pPr marL="171450" indent="-171450">
              <a:buFont typeface="Arial" panose="020B0604020202020204" pitchFamily="34" charset="0"/>
              <a:buChar char="•"/>
            </a:pPr>
            <a:r>
              <a:rPr lang="en-GB" sz="1050" dirty="0"/>
              <a:t>Working with NAPC (National Association of primary care) on evaluation. Action Learning Sets being undertaken with each borough to look at:</a:t>
            </a:r>
          </a:p>
          <a:p>
            <a:pPr marL="171450" indent="-171450">
              <a:buFont typeface="Arial" panose="020B0604020202020204" pitchFamily="34" charset="0"/>
              <a:buChar char="•"/>
            </a:pPr>
            <a:r>
              <a:rPr lang="en-GB" sz="1050" dirty="0"/>
              <a:t>Controls: Tools and Technology within the work systems; Colleagues:  People's behaviours, the process used, culture of MDTs etc; Caseloads:  patient management, task generation, onwards support, patient activation.</a:t>
            </a:r>
          </a:p>
          <a:p>
            <a:pPr marL="171450" indent="-171450">
              <a:buFont typeface="Arial" panose="020B0604020202020204" pitchFamily="34" charset="0"/>
              <a:buChar char="•"/>
            </a:pPr>
            <a:r>
              <a:rPr lang="en-GB" sz="1050" dirty="0"/>
              <a:t>Evaluation frameworks being designed by 3ST (VCSE alliance) and the Bi-borough partnership</a:t>
            </a:r>
          </a:p>
        </p:txBody>
      </p:sp>
      <p:sp>
        <p:nvSpPr>
          <p:cNvPr id="21" name="Flowchart: Connector 20">
            <a:extLst>
              <a:ext uri="{FF2B5EF4-FFF2-40B4-BE49-F238E27FC236}">
                <a16:creationId xmlns:a16="http://schemas.microsoft.com/office/drawing/2014/main" id="{048FD6C7-EF56-7EC3-7551-2A9161B94A68}"/>
              </a:ext>
            </a:extLst>
          </p:cNvPr>
          <p:cNvSpPr/>
          <p:nvPr/>
        </p:nvSpPr>
        <p:spPr>
          <a:xfrm>
            <a:off x="8620652" y="2828284"/>
            <a:ext cx="2615674" cy="1081475"/>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Tower Hamlets: </a:t>
            </a:r>
            <a:r>
              <a:rPr lang="en-GB" sz="1050" dirty="0">
                <a:solidFill>
                  <a:schemeClr val="tx1"/>
                </a:solidFill>
              </a:rPr>
              <a:t>Co-produced 6 outcome, 40 indicator measure what makes a good life (BBBC). Rolling this out for SPLWs and wider.</a:t>
            </a:r>
          </a:p>
        </p:txBody>
      </p:sp>
      <p:cxnSp>
        <p:nvCxnSpPr>
          <p:cNvPr id="23" name="Straight Arrow Connector 22">
            <a:extLst>
              <a:ext uri="{FF2B5EF4-FFF2-40B4-BE49-F238E27FC236}">
                <a16:creationId xmlns:a16="http://schemas.microsoft.com/office/drawing/2014/main" id="{6A775E68-BDA3-1F6B-6E92-E6E61768DE84}"/>
              </a:ext>
            </a:extLst>
          </p:cNvPr>
          <p:cNvCxnSpPr>
            <a:cxnSpLocks/>
          </p:cNvCxnSpPr>
          <p:nvPr/>
        </p:nvCxnSpPr>
        <p:spPr>
          <a:xfrm flipH="1">
            <a:off x="6270882" y="3369022"/>
            <a:ext cx="2349770" cy="317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C820B9F7-EB79-39D6-3229-D374E59DACB1}"/>
              </a:ext>
            </a:extLst>
          </p:cNvPr>
          <p:cNvSpPr/>
          <p:nvPr/>
        </p:nvSpPr>
        <p:spPr>
          <a:xfrm>
            <a:off x="7921008" y="5336031"/>
            <a:ext cx="3411273" cy="1461033"/>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Bromley: </a:t>
            </a:r>
          </a:p>
          <a:p>
            <a:r>
              <a:rPr lang="en-GB" sz="1050" dirty="0">
                <a:solidFill>
                  <a:schemeClr val="tx1"/>
                </a:solidFill>
              </a:rPr>
              <a:t>Collecting monthly cumulative referrals via EMIS (GP fed)</a:t>
            </a:r>
          </a:p>
          <a:p>
            <a:r>
              <a:rPr lang="en-GB" sz="1050" dirty="0">
                <a:solidFill>
                  <a:schemeClr val="tx1"/>
                </a:solidFill>
                <a:hlinkClick r:id="rId3"/>
              </a:rPr>
              <a:t>SP activity providers </a:t>
            </a:r>
            <a:r>
              <a:rPr lang="en-GB" sz="1050" dirty="0">
                <a:solidFill>
                  <a:schemeClr val="tx1"/>
                </a:solidFill>
              </a:rPr>
              <a:t>are running their own evaluation – Bromley Well.</a:t>
            </a:r>
          </a:p>
          <a:p>
            <a:r>
              <a:rPr lang="en-GB" sz="1050" dirty="0">
                <a:solidFill>
                  <a:schemeClr val="tx1"/>
                </a:solidFill>
                <a:hlinkClick r:id="rId4"/>
              </a:rPr>
              <a:t>Healthwatch evaluation </a:t>
            </a:r>
            <a:r>
              <a:rPr lang="en-GB" sz="1050" dirty="0">
                <a:solidFill>
                  <a:schemeClr val="tx1"/>
                </a:solidFill>
              </a:rPr>
              <a:t>of SP service at the patient, SPLW and GP level</a:t>
            </a:r>
          </a:p>
        </p:txBody>
      </p:sp>
      <p:cxnSp>
        <p:nvCxnSpPr>
          <p:cNvPr id="27" name="Straight Arrow Connector 26">
            <a:extLst>
              <a:ext uri="{FF2B5EF4-FFF2-40B4-BE49-F238E27FC236}">
                <a16:creationId xmlns:a16="http://schemas.microsoft.com/office/drawing/2014/main" id="{311FDA8D-817D-7CA6-D1B2-3874B1B45913}"/>
              </a:ext>
            </a:extLst>
          </p:cNvPr>
          <p:cNvCxnSpPr>
            <a:cxnSpLocks/>
          </p:cNvCxnSpPr>
          <p:nvPr/>
        </p:nvCxnSpPr>
        <p:spPr>
          <a:xfrm>
            <a:off x="6997084" y="5336032"/>
            <a:ext cx="1166255" cy="450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lowchart: Connector 28">
            <a:extLst>
              <a:ext uri="{FF2B5EF4-FFF2-40B4-BE49-F238E27FC236}">
                <a16:creationId xmlns:a16="http://schemas.microsoft.com/office/drawing/2014/main" id="{5077FF5B-A629-DA9D-E954-CCCD09584939}"/>
              </a:ext>
            </a:extLst>
          </p:cNvPr>
          <p:cNvSpPr/>
          <p:nvPr/>
        </p:nvSpPr>
        <p:spPr>
          <a:xfrm>
            <a:off x="2815952" y="446287"/>
            <a:ext cx="2268413" cy="1945231"/>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Barnet, Age UK:</a:t>
            </a:r>
          </a:p>
          <a:p>
            <a:r>
              <a:rPr lang="en-GB" sz="1050" dirty="0">
                <a:solidFill>
                  <a:schemeClr val="tx1"/>
                </a:solidFill>
              </a:rPr>
              <a:t>Borough wide system for regular reporting SP data. Working with public health on yearly report and GP attendance yearly report, linking data. Elemental shares a gap report about services with SPLWs.</a:t>
            </a:r>
          </a:p>
        </p:txBody>
      </p:sp>
      <p:cxnSp>
        <p:nvCxnSpPr>
          <p:cNvPr id="31" name="Straight Arrow Connector 30">
            <a:extLst>
              <a:ext uri="{FF2B5EF4-FFF2-40B4-BE49-F238E27FC236}">
                <a16:creationId xmlns:a16="http://schemas.microsoft.com/office/drawing/2014/main" id="{1BBA2678-3DCF-D459-F97F-BAF16989DC7D}"/>
              </a:ext>
            </a:extLst>
          </p:cNvPr>
          <p:cNvCxnSpPr>
            <a:cxnSpLocks/>
            <a:endCxn id="29" idx="4"/>
          </p:cNvCxnSpPr>
          <p:nvPr/>
        </p:nvCxnSpPr>
        <p:spPr>
          <a:xfrm flipH="1" flipV="1">
            <a:off x="3950159" y="2391518"/>
            <a:ext cx="1205080" cy="458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9D72A58D-D9E5-D798-4768-E42CD75CBA8B}"/>
              </a:ext>
            </a:extLst>
          </p:cNvPr>
          <p:cNvSpPr/>
          <p:nvPr/>
        </p:nvSpPr>
        <p:spPr>
          <a:xfrm>
            <a:off x="3679938" y="5676917"/>
            <a:ext cx="1739299" cy="1040247"/>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Sutton:</a:t>
            </a:r>
          </a:p>
          <a:p>
            <a:r>
              <a:rPr lang="en-GB" sz="1050" dirty="0">
                <a:solidFill>
                  <a:schemeClr val="tx1"/>
                </a:solidFill>
              </a:rPr>
              <a:t>Procured Joy and has designated a lead to implement the system.</a:t>
            </a:r>
          </a:p>
        </p:txBody>
      </p:sp>
      <p:cxnSp>
        <p:nvCxnSpPr>
          <p:cNvPr id="35" name="Straight Arrow Connector 34">
            <a:extLst>
              <a:ext uri="{FF2B5EF4-FFF2-40B4-BE49-F238E27FC236}">
                <a16:creationId xmlns:a16="http://schemas.microsoft.com/office/drawing/2014/main" id="{AB202378-515E-3077-A497-CDC613312269}"/>
              </a:ext>
            </a:extLst>
          </p:cNvPr>
          <p:cNvCxnSpPr>
            <a:cxnSpLocks/>
          </p:cNvCxnSpPr>
          <p:nvPr/>
        </p:nvCxnSpPr>
        <p:spPr>
          <a:xfrm flipH="1">
            <a:off x="5146373" y="5379398"/>
            <a:ext cx="681740" cy="453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348B97-5410-E0C8-035B-5120FCE98B27}"/>
              </a:ext>
            </a:extLst>
          </p:cNvPr>
          <p:cNvCxnSpPr>
            <a:cxnSpLocks/>
            <a:endCxn id="39" idx="6"/>
          </p:cNvCxnSpPr>
          <p:nvPr/>
        </p:nvCxnSpPr>
        <p:spPr>
          <a:xfrm flipH="1">
            <a:off x="4392312" y="5132707"/>
            <a:ext cx="603292" cy="116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6E8B715B-8CEB-EBF4-9E31-9FAE5884C090}"/>
              </a:ext>
            </a:extLst>
          </p:cNvPr>
          <p:cNvSpPr/>
          <p:nvPr/>
        </p:nvSpPr>
        <p:spPr>
          <a:xfrm>
            <a:off x="2607998" y="4777885"/>
            <a:ext cx="1784314" cy="942670"/>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Merton: </a:t>
            </a:r>
          </a:p>
          <a:p>
            <a:r>
              <a:rPr lang="en-GB" sz="1050" dirty="0">
                <a:solidFill>
                  <a:schemeClr val="tx1"/>
                </a:solidFill>
              </a:rPr>
              <a:t>Undertook separate evaluations of HWBCs and SPLWs </a:t>
            </a:r>
          </a:p>
        </p:txBody>
      </p:sp>
      <p:sp>
        <p:nvSpPr>
          <p:cNvPr id="41" name="Flowchart: Connector 40">
            <a:extLst>
              <a:ext uri="{FF2B5EF4-FFF2-40B4-BE49-F238E27FC236}">
                <a16:creationId xmlns:a16="http://schemas.microsoft.com/office/drawing/2014/main" id="{59708469-051E-669D-377B-BE43821FCF88}"/>
              </a:ext>
            </a:extLst>
          </p:cNvPr>
          <p:cNvSpPr/>
          <p:nvPr/>
        </p:nvSpPr>
        <p:spPr>
          <a:xfrm>
            <a:off x="9331298" y="3909759"/>
            <a:ext cx="2766929" cy="1297301"/>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Lambeth: </a:t>
            </a:r>
            <a:r>
              <a:rPr lang="en-GB" sz="1050" dirty="0">
                <a:solidFill>
                  <a:schemeClr val="tx1"/>
                </a:solidFill>
              </a:rPr>
              <a:t>Social prescribing innovators project designed a process for evaluation with SPLWs at the core including joint staff and resident feedback forums, and yearly report</a:t>
            </a:r>
          </a:p>
        </p:txBody>
      </p:sp>
      <p:cxnSp>
        <p:nvCxnSpPr>
          <p:cNvPr id="43" name="Straight Arrow Connector 42">
            <a:extLst>
              <a:ext uri="{FF2B5EF4-FFF2-40B4-BE49-F238E27FC236}">
                <a16:creationId xmlns:a16="http://schemas.microsoft.com/office/drawing/2014/main" id="{E452F523-B014-213B-C4A1-AD12C3D4527A}"/>
              </a:ext>
            </a:extLst>
          </p:cNvPr>
          <p:cNvCxnSpPr>
            <a:cxnSpLocks/>
            <a:endCxn id="41" idx="2"/>
          </p:cNvCxnSpPr>
          <p:nvPr/>
        </p:nvCxnSpPr>
        <p:spPr>
          <a:xfrm flipV="1">
            <a:off x="6124849" y="4558410"/>
            <a:ext cx="3206449" cy="27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lowchart: Connector 1">
            <a:extLst>
              <a:ext uri="{FF2B5EF4-FFF2-40B4-BE49-F238E27FC236}">
                <a16:creationId xmlns:a16="http://schemas.microsoft.com/office/drawing/2014/main" id="{CF4B555E-3A1E-8F70-A6B8-FAB8064117FA}"/>
              </a:ext>
            </a:extLst>
          </p:cNvPr>
          <p:cNvSpPr/>
          <p:nvPr/>
        </p:nvSpPr>
        <p:spPr>
          <a:xfrm>
            <a:off x="1495587" y="3314940"/>
            <a:ext cx="2106105" cy="881788"/>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Harrow:</a:t>
            </a:r>
          </a:p>
          <a:p>
            <a:r>
              <a:rPr lang="en-GB" sz="1050" dirty="0">
                <a:solidFill>
                  <a:schemeClr val="tx1"/>
                </a:solidFill>
              </a:rPr>
              <a:t>Used data from Joy on services, to support recommissioning of Housing support </a:t>
            </a:r>
          </a:p>
        </p:txBody>
      </p:sp>
      <p:cxnSp>
        <p:nvCxnSpPr>
          <p:cNvPr id="3" name="Straight Arrow Connector 2">
            <a:extLst>
              <a:ext uri="{FF2B5EF4-FFF2-40B4-BE49-F238E27FC236}">
                <a16:creationId xmlns:a16="http://schemas.microsoft.com/office/drawing/2014/main" id="{359CDA0B-8075-D4D2-2C03-AA3111FF948B}"/>
              </a:ext>
            </a:extLst>
          </p:cNvPr>
          <p:cNvCxnSpPr>
            <a:cxnSpLocks/>
            <a:endCxn id="2" idx="6"/>
          </p:cNvCxnSpPr>
          <p:nvPr/>
        </p:nvCxnSpPr>
        <p:spPr>
          <a:xfrm flipH="1" flipV="1">
            <a:off x="3601692" y="3755834"/>
            <a:ext cx="1039288" cy="223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owchart: Connector 7">
            <a:extLst>
              <a:ext uri="{FF2B5EF4-FFF2-40B4-BE49-F238E27FC236}">
                <a16:creationId xmlns:a16="http://schemas.microsoft.com/office/drawing/2014/main" id="{1FFA6E84-D5F6-0404-D29E-0291E9524A9C}"/>
              </a:ext>
            </a:extLst>
          </p:cNvPr>
          <p:cNvSpPr/>
          <p:nvPr/>
        </p:nvSpPr>
        <p:spPr>
          <a:xfrm>
            <a:off x="7666442" y="637640"/>
            <a:ext cx="1733018" cy="1262724"/>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Camden: </a:t>
            </a:r>
            <a:r>
              <a:rPr lang="en-GB" sz="1050" b="0" i="0" dirty="0">
                <a:solidFill>
                  <a:srgbClr val="444444"/>
                </a:solidFill>
                <a:effectLst/>
                <a:latin typeface="Calibri" panose="020F0502020204030204" pitchFamily="34" charset="0"/>
              </a:rPr>
              <a:t>Working to embed evaluation in VCSE employers and SP, working with UCL evaluation exchange</a:t>
            </a:r>
          </a:p>
        </p:txBody>
      </p:sp>
      <p:cxnSp>
        <p:nvCxnSpPr>
          <p:cNvPr id="10" name="Straight Arrow Connector 9">
            <a:extLst>
              <a:ext uri="{FF2B5EF4-FFF2-40B4-BE49-F238E27FC236}">
                <a16:creationId xmlns:a16="http://schemas.microsoft.com/office/drawing/2014/main" id="{BC693F3B-6C53-60C1-002B-A3A4F15D01BA}"/>
              </a:ext>
            </a:extLst>
          </p:cNvPr>
          <p:cNvCxnSpPr>
            <a:cxnSpLocks/>
          </p:cNvCxnSpPr>
          <p:nvPr/>
        </p:nvCxnSpPr>
        <p:spPr>
          <a:xfrm flipV="1">
            <a:off x="5710689" y="1912217"/>
            <a:ext cx="2545379" cy="161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A6D252-8CD2-DDAC-2957-A03004940F6F}"/>
              </a:ext>
            </a:extLst>
          </p:cNvPr>
          <p:cNvCxnSpPr>
            <a:cxnSpLocks/>
          </p:cNvCxnSpPr>
          <p:nvPr/>
        </p:nvCxnSpPr>
        <p:spPr>
          <a:xfrm flipH="1">
            <a:off x="6209588" y="4707504"/>
            <a:ext cx="307961" cy="1731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FD50DC82-C7E3-8E23-51C3-D424F1590E83}"/>
              </a:ext>
            </a:extLst>
          </p:cNvPr>
          <p:cNvSpPr/>
          <p:nvPr/>
        </p:nvSpPr>
        <p:spPr>
          <a:xfrm>
            <a:off x="5431843" y="6067244"/>
            <a:ext cx="2538502" cy="727569"/>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Southwark: </a:t>
            </a:r>
            <a:r>
              <a:rPr lang="en-GB" sz="1050" dirty="0">
                <a:solidFill>
                  <a:schemeClr val="tx1"/>
                </a:solidFill>
              </a:rPr>
              <a:t>Feedbacks data on gaps across borough to ICBs to inform commissioning through SP oversight group. </a:t>
            </a:r>
          </a:p>
        </p:txBody>
      </p:sp>
      <p:sp>
        <p:nvSpPr>
          <p:cNvPr id="30" name="Flowchart: Connector 29">
            <a:extLst>
              <a:ext uri="{FF2B5EF4-FFF2-40B4-BE49-F238E27FC236}">
                <a16:creationId xmlns:a16="http://schemas.microsoft.com/office/drawing/2014/main" id="{BC7AD858-CD47-C8D0-3B43-72FC507A21A7}"/>
              </a:ext>
            </a:extLst>
          </p:cNvPr>
          <p:cNvSpPr/>
          <p:nvPr/>
        </p:nvSpPr>
        <p:spPr>
          <a:xfrm>
            <a:off x="142215" y="4137655"/>
            <a:ext cx="2614640" cy="973540"/>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Westminster: </a:t>
            </a:r>
          </a:p>
          <a:p>
            <a:r>
              <a:rPr lang="en-GB" sz="1050" dirty="0">
                <a:solidFill>
                  <a:schemeClr val="tx1"/>
                </a:solidFill>
              </a:rPr>
              <a:t>Holding borough wide group for all connector roles – called Octopus, now looking at KPIs for services, to  show impact</a:t>
            </a:r>
          </a:p>
        </p:txBody>
      </p:sp>
      <p:cxnSp>
        <p:nvCxnSpPr>
          <p:cNvPr id="36" name="Straight Arrow Connector 35">
            <a:extLst>
              <a:ext uri="{FF2B5EF4-FFF2-40B4-BE49-F238E27FC236}">
                <a16:creationId xmlns:a16="http://schemas.microsoft.com/office/drawing/2014/main" id="{70DD7B8D-9C6D-9BFD-6038-EC9D918DA126}"/>
              </a:ext>
            </a:extLst>
          </p:cNvPr>
          <p:cNvCxnSpPr>
            <a:cxnSpLocks/>
            <a:endCxn id="30" idx="6"/>
          </p:cNvCxnSpPr>
          <p:nvPr/>
        </p:nvCxnSpPr>
        <p:spPr>
          <a:xfrm flipH="1">
            <a:off x="2756855" y="4200794"/>
            <a:ext cx="2185485" cy="42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5E11770-9233-86F4-FF21-3F105BD039BF}"/>
              </a:ext>
            </a:extLst>
          </p:cNvPr>
          <p:cNvSpPr/>
          <p:nvPr/>
        </p:nvSpPr>
        <p:spPr>
          <a:xfrm>
            <a:off x="5136675" y="44682"/>
            <a:ext cx="2477842" cy="21523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100" b="1" dirty="0"/>
              <a:t>NCL</a:t>
            </a:r>
          </a:p>
          <a:p>
            <a:pPr marL="171450" indent="-171450">
              <a:buFont typeface="Arial" panose="020B0604020202020204" pitchFamily="34" charset="0"/>
              <a:buChar char="•"/>
            </a:pPr>
            <a:r>
              <a:rPr lang="en-GB" sz="1100" dirty="0"/>
              <a:t>Developed list of recommended patient outcome measures for SP</a:t>
            </a:r>
          </a:p>
          <a:p>
            <a:pPr marL="171450" indent="-171450">
              <a:buFont typeface="Arial" panose="020B0604020202020204" pitchFamily="34" charset="0"/>
              <a:buChar char="•"/>
            </a:pPr>
            <a:r>
              <a:rPr lang="en-GB" sz="1100" dirty="0"/>
              <a:t>Looking at what outcomes are being captured across different boroughs to understand how consistency could be improved</a:t>
            </a:r>
          </a:p>
          <a:p>
            <a:pPr marL="171450" indent="-171450">
              <a:buFont typeface="Arial" panose="020B0604020202020204" pitchFamily="34" charset="0"/>
              <a:buChar char="•"/>
            </a:pPr>
            <a:r>
              <a:rPr lang="en-GB" sz="1100" dirty="0"/>
              <a:t>ICB wide use of </a:t>
            </a:r>
            <a:r>
              <a:rPr lang="en-GB" sz="1100" dirty="0" err="1"/>
              <a:t>MyCaw</a:t>
            </a:r>
            <a:r>
              <a:rPr lang="en-GB" sz="1100" dirty="0"/>
              <a:t> as part of Long Terms Conditions work within personalised care support planning.</a:t>
            </a:r>
          </a:p>
          <a:p>
            <a:pPr marL="171450" indent="-171450">
              <a:buFont typeface="Arial" panose="020B0604020202020204" pitchFamily="34" charset="0"/>
              <a:buChar char="•"/>
            </a:pPr>
            <a:r>
              <a:rPr lang="en-GB" sz="1100" dirty="0"/>
              <a:t>Wide variety of case management systems being used</a:t>
            </a:r>
          </a:p>
          <a:p>
            <a:pPr marL="171450" indent="-171450">
              <a:buFont typeface="Arial" panose="020B0604020202020204" pitchFamily="34" charset="0"/>
              <a:buChar char="•"/>
            </a:pPr>
            <a:r>
              <a:rPr lang="en-GB" sz="1100" dirty="0"/>
              <a:t>Supports Pop health strategy</a:t>
            </a:r>
          </a:p>
        </p:txBody>
      </p:sp>
      <p:cxnSp>
        <p:nvCxnSpPr>
          <p:cNvPr id="57" name="Straight Arrow Connector 56">
            <a:extLst>
              <a:ext uri="{FF2B5EF4-FFF2-40B4-BE49-F238E27FC236}">
                <a16:creationId xmlns:a16="http://schemas.microsoft.com/office/drawing/2014/main" id="{6ADE5B62-A1E4-87C8-155A-3503A1979537}"/>
              </a:ext>
            </a:extLst>
          </p:cNvPr>
          <p:cNvCxnSpPr>
            <a:cxnSpLocks/>
          </p:cNvCxnSpPr>
          <p:nvPr/>
        </p:nvCxnSpPr>
        <p:spPr>
          <a:xfrm flipV="1">
            <a:off x="5507546" y="2208464"/>
            <a:ext cx="0" cy="28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44DD9B2C-A663-7087-7F43-A35905E7303A}"/>
              </a:ext>
            </a:extLst>
          </p:cNvPr>
          <p:cNvSpPr/>
          <p:nvPr/>
        </p:nvSpPr>
        <p:spPr>
          <a:xfrm>
            <a:off x="936245" y="5262905"/>
            <a:ext cx="1784314" cy="1112023"/>
          </a:xfrm>
          <a:prstGeom prst="flowChartConnector">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sz="1050" b="1" dirty="0">
                <a:solidFill>
                  <a:schemeClr val="tx1"/>
                </a:solidFill>
              </a:rPr>
              <a:t>Hammersmith and Fulham: </a:t>
            </a:r>
            <a:r>
              <a:rPr lang="en-GB" sz="1050" dirty="0">
                <a:solidFill>
                  <a:schemeClr val="tx1"/>
                </a:solidFill>
              </a:rPr>
              <a:t>Healthwatch is carrying out an evaluation of the SP service</a:t>
            </a:r>
          </a:p>
        </p:txBody>
      </p:sp>
      <p:cxnSp>
        <p:nvCxnSpPr>
          <p:cNvPr id="28" name="Straight Arrow Connector 27">
            <a:extLst>
              <a:ext uri="{FF2B5EF4-FFF2-40B4-BE49-F238E27FC236}">
                <a16:creationId xmlns:a16="http://schemas.microsoft.com/office/drawing/2014/main" id="{3DBC7111-E85A-3721-9171-62BE17CFFFB2}"/>
              </a:ext>
            </a:extLst>
          </p:cNvPr>
          <p:cNvCxnSpPr>
            <a:cxnSpLocks/>
          </p:cNvCxnSpPr>
          <p:nvPr/>
        </p:nvCxnSpPr>
        <p:spPr>
          <a:xfrm flipH="1">
            <a:off x="1715841" y="3839808"/>
            <a:ext cx="3671295" cy="1400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7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9229171fbb_0_1"/>
          <p:cNvSpPr txBox="1">
            <a:spLocks noGrp="1"/>
          </p:cNvSpPr>
          <p:nvPr>
            <p:ph type="title"/>
          </p:nvPr>
        </p:nvSpPr>
        <p:spPr>
          <a:xfrm>
            <a:off x="831850" y="1709738"/>
            <a:ext cx="10515600" cy="2142187"/>
          </a:xfrm>
          <a:prstGeom prst="rect">
            <a:avLst/>
          </a:prstGeom>
        </p:spPr>
        <p:txBody>
          <a:bodyPr spcFirstLastPara="1" wrap="square" lIns="91425" tIns="45700" rIns="91425" bIns="45700" anchor="ctr" anchorCtr="0">
            <a:noAutofit/>
          </a:bodyPr>
          <a:lstStyle/>
          <a:p>
            <a:pPr algn="ctr"/>
            <a:r>
              <a:rPr lang="en-GB" dirty="0"/>
              <a:t>NASP Evidence Team</a:t>
            </a:r>
          </a:p>
        </p:txBody>
      </p:sp>
      <p:sp>
        <p:nvSpPr>
          <p:cNvPr id="119" name="Google Shape;119;g29229171fbb_0_1"/>
          <p:cNvSpPr txBox="1">
            <a:spLocks noGrp="1"/>
          </p:cNvSpPr>
          <p:nvPr>
            <p:ph type="sldNum" idx="12"/>
          </p:nvPr>
        </p:nvSpPr>
        <p:spPr>
          <a:xfrm>
            <a:off x="9312344" y="6260653"/>
            <a:ext cx="2743200" cy="365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
        <p:nvSpPr>
          <p:cNvPr id="121" name="Google Shape;121;g29229171fbb_0_1"/>
          <p:cNvSpPr txBox="1">
            <a:spLocks noGrp="1"/>
          </p:cNvSpPr>
          <p:nvPr>
            <p:ph type="body" idx="1"/>
          </p:nvPr>
        </p:nvSpPr>
        <p:spPr>
          <a:xfrm>
            <a:off x="831850" y="3854253"/>
            <a:ext cx="10515600" cy="1834510"/>
          </a:xfrm>
          <a:prstGeom prst="rect">
            <a:avLst/>
          </a:prstGeom>
        </p:spPr>
        <p:txBody>
          <a:bodyPr spcFirstLastPara="1" wrap="square" lIns="91425" tIns="45700" rIns="91425" bIns="45700" anchor="t" anchorCtr="0">
            <a:noAutofit/>
          </a:bodyPr>
          <a:lstStyle/>
          <a:p>
            <a:pPr marL="0" indent="0" algn="ctr"/>
            <a:r>
              <a:rPr lang="en-GB" b="1" dirty="0">
                <a:solidFill>
                  <a:srgbClr val="2E3A4D"/>
                </a:solidFill>
              </a:rPr>
              <a:t>29th London TPHC Showcase Event</a:t>
            </a:r>
          </a:p>
          <a:p>
            <a:pPr marL="0" indent="0" algn="ctr"/>
            <a:r>
              <a:rPr lang="en-GB" b="1" dirty="0">
                <a:solidFill>
                  <a:srgbClr val="2E3A4D"/>
                </a:solidFill>
              </a:rPr>
              <a:t>Anthea Terry – NASP Head of Evidence and Evaluation</a:t>
            </a:r>
            <a:endParaRPr lang="en-GB" dirty="0"/>
          </a:p>
          <a:p>
            <a:pPr marL="0" indent="0" algn="ctr"/>
            <a:r>
              <a:rPr lang="en-GB" b="1" dirty="0">
                <a:solidFill>
                  <a:srgbClr val="2E3A4D"/>
                </a:solidFill>
              </a:rPr>
              <a:t>Katy Knight – Senior Evidence and Evaluation Specialist – Evaluation specialism</a:t>
            </a:r>
          </a:p>
        </p:txBody>
      </p:sp>
      <p:sp>
        <p:nvSpPr>
          <p:cNvPr id="122" name="Google Shape;122;g29229171fbb_0_1"/>
          <p:cNvSpPr txBox="1"/>
          <p:nvPr/>
        </p:nvSpPr>
        <p:spPr>
          <a:xfrm>
            <a:off x="195350" y="6395325"/>
            <a:ext cx="3094800" cy="2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9229171fbb_0_1"/>
          <p:cNvSpPr/>
          <p:nvPr/>
        </p:nvSpPr>
        <p:spPr>
          <a:xfrm>
            <a:off x="215925" y="6395325"/>
            <a:ext cx="2971500" cy="23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2" name="Title 1"/>
          <p:cNvSpPr>
            <a:spLocks noGrp="1"/>
          </p:cNvSpPr>
          <p:nvPr>
            <p:ph type="title"/>
          </p:nvPr>
        </p:nvSpPr>
        <p:spPr>
          <a:xfrm>
            <a:off x="2493264" y="163327"/>
            <a:ext cx="7511568" cy="1258262"/>
          </a:xfrm>
          <a:noFill/>
        </p:spPr>
        <p:txBody>
          <a:bodyPr/>
          <a:lstStyle/>
          <a:p>
            <a:r>
              <a:rPr lang="en-GB" dirty="0">
                <a:latin typeface="Trebuchet MS"/>
              </a:rPr>
              <a:t>What we will talk about today</a:t>
            </a:r>
          </a:p>
        </p:txBody>
      </p:sp>
      <p:sp>
        <p:nvSpPr>
          <p:cNvPr id="3" name="Rectangle 2"/>
          <p:cNvSpPr/>
          <p:nvPr/>
        </p:nvSpPr>
        <p:spPr>
          <a:xfrm>
            <a:off x="5978820" y="3275112"/>
            <a:ext cx="253596" cy="369332"/>
          </a:xfrm>
          <a:prstGeom prst="rect">
            <a:avLst/>
          </a:prstGeom>
        </p:spPr>
        <p:txBody>
          <a:bodyPr wrap="none">
            <a:spAutoFit/>
          </a:bodyPr>
          <a:lstStyle/>
          <a:p>
            <a:r>
              <a:rPr lang="en-GB" dirty="0">
                <a:latin typeface="Trebuchet MS" panose="020B0703020202090204" pitchFamily="34" charset="0"/>
              </a:rPr>
              <a:t> </a:t>
            </a:r>
          </a:p>
        </p:txBody>
      </p:sp>
      <p:sp>
        <p:nvSpPr>
          <p:cNvPr id="4" name="AutoShape 2" descr="https://ukc-powerpoint.officeapps.live.com/pods/GetClipboardImage.ashx?Id=b35f7067-a6ea-4858-b076-37222f998171&amp;DC=GUK1&amp;pkey=7d050462-3bf4-426e-ac48-7cfedc01050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Trebuchet MS" panose="020B0703020202090204" pitchFamily="34" charset="0"/>
            </a:endParaRPr>
          </a:p>
        </p:txBody>
      </p:sp>
      <p:sp>
        <p:nvSpPr>
          <p:cNvPr id="6" name="TextBox 5">
            <a:extLst>
              <a:ext uri="{FF2B5EF4-FFF2-40B4-BE49-F238E27FC236}">
                <a16:creationId xmlns:a16="http://schemas.microsoft.com/office/drawing/2014/main" id="{317EABC8-642B-4A92-890C-309C1107B8B5}"/>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latin typeface="Trebuchet MS" panose="020B0703020202090204" pitchFamily="34" charset="0"/>
              <a:cs typeface="Arial"/>
            </a:endParaRPr>
          </a:p>
        </p:txBody>
      </p:sp>
      <p:sp>
        <p:nvSpPr>
          <p:cNvPr id="8" name="TextBox 7">
            <a:extLst>
              <a:ext uri="{FF2B5EF4-FFF2-40B4-BE49-F238E27FC236}">
                <a16:creationId xmlns:a16="http://schemas.microsoft.com/office/drawing/2014/main" id="{E19BA978-63D9-A176-9BFA-718AA95B5CDD}"/>
              </a:ext>
            </a:extLst>
          </p:cNvPr>
          <p:cNvSpPr txBox="1"/>
          <p:nvPr/>
        </p:nvSpPr>
        <p:spPr>
          <a:xfrm>
            <a:off x="1509859" y="1752259"/>
            <a:ext cx="9385738" cy="3356240"/>
          </a:xfrm>
          <a:prstGeom prst="rect">
            <a:avLst/>
          </a:prstGeom>
          <a:noFill/>
        </p:spPr>
        <p:txBody>
          <a:bodyPr wrap="square" lIns="91440" tIns="45720" rIns="91440" bIns="45720" rtlCol="0" anchor="t">
            <a:spAutoFit/>
          </a:bodyPr>
          <a:lstStyle/>
          <a:p>
            <a:pPr>
              <a:lnSpc>
                <a:spcPct val="107000"/>
              </a:lnSpc>
            </a:pPr>
            <a:r>
              <a:rPr lang="en-GB" sz="2500" dirty="0">
                <a:latin typeface="Trebuchet MS"/>
              </a:rPr>
              <a:t>What do we know about VCSE evaluation of social prescribing and how to support it?</a:t>
            </a:r>
            <a:endParaRPr lang="en-US" dirty="0"/>
          </a:p>
          <a:p>
            <a:pPr>
              <a:lnSpc>
                <a:spcPct val="107000"/>
              </a:lnSpc>
            </a:pPr>
            <a:endParaRPr lang="en-GB" sz="2500" dirty="0">
              <a:latin typeface="Trebuchet MS"/>
              <a:ea typeface="Calibri" panose="020F0502020204030204" pitchFamily="34" charset="0"/>
            </a:endParaRPr>
          </a:p>
          <a:p>
            <a:pPr>
              <a:lnSpc>
                <a:spcPct val="107000"/>
              </a:lnSpc>
            </a:pPr>
            <a:r>
              <a:rPr lang="en-GB" sz="2500" dirty="0">
                <a:latin typeface="Trebuchet MS"/>
                <a:ea typeface="Calibri" panose="020F0502020204030204" pitchFamily="34" charset="0"/>
                <a:cs typeface="Arial"/>
              </a:rPr>
              <a:t>What is NASPs role in social prescribing evidence</a:t>
            </a:r>
            <a:r>
              <a:rPr lang="en-GB" sz="2500" dirty="0">
                <a:effectLst/>
                <a:latin typeface="Trebuchet MS"/>
                <a:ea typeface="Calibri" panose="020F0502020204030204" pitchFamily="34" charset="0"/>
                <a:cs typeface="Arial"/>
              </a:rPr>
              <a:t> and </a:t>
            </a:r>
            <a:r>
              <a:rPr lang="en-GB" sz="2500" dirty="0">
                <a:latin typeface="Trebuchet MS"/>
                <a:ea typeface="Calibri" panose="020F0502020204030204" pitchFamily="34" charset="0"/>
                <a:cs typeface="Arial"/>
              </a:rPr>
              <a:t>evaluation?  </a:t>
            </a:r>
            <a:endParaRPr lang="en-GB" dirty="0"/>
          </a:p>
          <a:p>
            <a:pPr lvl="0">
              <a:lnSpc>
                <a:spcPct val="107000"/>
              </a:lnSpc>
            </a:pPr>
            <a:endParaRPr lang="en-GB" sz="2500" dirty="0">
              <a:latin typeface="Trebuchet MS" panose="020B0703020202090204" pitchFamily="34" charset="0"/>
              <a:ea typeface="Calibri" panose="020F0502020204030204" pitchFamily="34" charset="0"/>
              <a:cs typeface="Arial" panose="020B0604020202020204" pitchFamily="34" charset="0"/>
            </a:endParaRPr>
          </a:p>
          <a:p>
            <a:pPr>
              <a:lnSpc>
                <a:spcPct val="107000"/>
              </a:lnSpc>
            </a:pPr>
            <a:r>
              <a:rPr lang="en-GB" sz="2500" dirty="0">
                <a:latin typeface="Trebuchet MS"/>
                <a:ea typeface="Calibri" panose="020F0502020204030204" pitchFamily="34" charset="0"/>
                <a:cs typeface="Arial"/>
              </a:rPr>
              <a:t>What are the opportunities for collaboration?</a:t>
            </a:r>
            <a:endParaRPr lang="en-GB" sz="2500" dirty="0">
              <a:effectLst/>
              <a:latin typeface="Trebuchet MS"/>
              <a:ea typeface="Calibri" panose="020F0502020204030204" pitchFamily="34" charset="0"/>
              <a:cs typeface="Arial"/>
            </a:endParaRPr>
          </a:p>
          <a:p>
            <a:pPr lvl="0">
              <a:lnSpc>
                <a:spcPct val="107000"/>
              </a:lnSpc>
            </a:pPr>
            <a:endParaRPr lang="en-GB" sz="2500" dirty="0">
              <a:latin typeface="Trebuchet MS" panose="020B070302020209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1AD684-0EC4-CCAF-FBF2-D0CA7AABCA5E}"/>
              </a:ext>
            </a:extLst>
          </p:cNvPr>
          <p:cNvSpPr txBox="1"/>
          <p:nvPr/>
        </p:nvSpPr>
        <p:spPr>
          <a:xfrm>
            <a:off x="1936173" y="5413061"/>
            <a:ext cx="7751618" cy="369332"/>
          </a:xfrm>
          <a:prstGeom prst="rect">
            <a:avLst/>
          </a:prstGeom>
          <a:noFill/>
        </p:spPr>
        <p:txBody>
          <a:bodyPr wrap="square">
            <a:spAutoFit/>
          </a:bodyPr>
          <a:lstStyle/>
          <a:p>
            <a:endParaRPr lang="en-GB" dirty="0">
              <a:latin typeface="Trebuchet MS" panose="020B0703020202090204" pitchFamily="34" charset="0"/>
            </a:endParaRPr>
          </a:p>
        </p:txBody>
      </p:sp>
      <p:sp>
        <p:nvSpPr>
          <p:cNvPr id="10" name="TextBox 9">
            <a:extLst>
              <a:ext uri="{FF2B5EF4-FFF2-40B4-BE49-F238E27FC236}">
                <a16:creationId xmlns:a16="http://schemas.microsoft.com/office/drawing/2014/main" id="{093B441C-C1CF-DC26-E229-DB5CB3192F67}"/>
              </a:ext>
            </a:extLst>
          </p:cNvPr>
          <p:cNvSpPr txBox="1"/>
          <p:nvPr/>
        </p:nvSpPr>
        <p:spPr>
          <a:xfrm>
            <a:off x="3884518" y="3168134"/>
            <a:ext cx="7751618" cy="369332"/>
          </a:xfrm>
          <a:prstGeom prst="rect">
            <a:avLst/>
          </a:prstGeom>
          <a:noFill/>
        </p:spPr>
        <p:txBody>
          <a:bodyPr wrap="square">
            <a:spAutoFit/>
          </a:bodyPr>
          <a:lstStyle/>
          <a:p>
            <a:endParaRPr lang="en-GB" dirty="0">
              <a:latin typeface="Trebuchet MS" panose="020B0703020202090204" pitchFamily="34" charset="0"/>
            </a:endParaRPr>
          </a:p>
        </p:txBody>
      </p:sp>
      <p:pic>
        <p:nvPicPr>
          <p:cNvPr id="12" name="Graphic 11" descr="Chevron arrows with solid fill">
            <a:extLst>
              <a:ext uri="{FF2B5EF4-FFF2-40B4-BE49-F238E27FC236}">
                <a16:creationId xmlns:a16="http://schemas.microsoft.com/office/drawing/2014/main" id="{2B7DCCFA-EA7C-FA1C-741B-D63C11E043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167" y="1819373"/>
            <a:ext cx="354469" cy="354469"/>
          </a:xfrm>
          <a:prstGeom prst="rect">
            <a:avLst/>
          </a:prstGeom>
        </p:spPr>
      </p:pic>
      <p:pic>
        <p:nvPicPr>
          <p:cNvPr id="14" name="Graphic 13" descr="Chevron arrows with solid fill">
            <a:extLst>
              <a:ext uri="{FF2B5EF4-FFF2-40B4-BE49-F238E27FC236}">
                <a16:creationId xmlns:a16="http://schemas.microsoft.com/office/drawing/2014/main" id="{01741CAB-C440-50C7-B46C-63D10F431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624" y="3043611"/>
            <a:ext cx="354469" cy="354469"/>
          </a:xfrm>
          <a:prstGeom prst="rect">
            <a:avLst/>
          </a:prstGeom>
        </p:spPr>
      </p:pic>
      <p:pic>
        <p:nvPicPr>
          <p:cNvPr id="16" name="Graphic 15" descr="Chevron arrows with solid fill">
            <a:extLst>
              <a:ext uri="{FF2B5EF4-FFF2-40B4-BE49-F238E27FC236}">
                <a16:creationId xmlns:a16="http://schemas.microsoft.com/office/drawing/2014/main" id="{38E49E26-9350-DF6C-1750-92C5B36D2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623" y="4267849"/>
            <a:ext cx="354469" cy="354469"/>
          </a:xfrm>
          <a:prstGeom prst="rect">
            <a:avLst/>
          </a:prstGeom>
        </p:spPr>
      </p:pic>
    </p:spTree>
    <p:extLst>
      <p:ext uri="{BB962C8B-B14F-4D97-AF65-F5344CB8AC3E}">
        <p14:creationId xmlns:p14="http://schemas.microsoft.com/office/powerpoint/2010/main" val="231355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59D3B-BBDE-0F88-3B24-79DF1DC5DF01}"/>
              </a:ext>
            </a:extLst>
          </p:cNvPr>
          <p:cNvSpPr>
            <a:spLocks noGrp="1"/>
          </p:cNvSpPr>
          <p:nvPr>
            <p:ph type="body" idx="1"/>
          </p:nvPr>
        </p:nvSpPr>
        <p:spPr>
          <a:xfrm>
            <a:off x="838200" y="2513901"/>
            <a:ext cx="10515600" cy="3358758"/>
          </a:xfrm>
        </p:spPr>
        <p:txBody>
          <a:bodyPr/>
          <a:lstStyle/>
          <a:p>
            <a:r>
              <a:rPr lang="en-GB" sz="3200" dirty="0">
                <a:solidFill>
                  <a:srgbClr val="006EAB"/>
                </a:solidFill>
                <a:latin typeface="Calibri" panose="020F0502020204030204" pitchFamily="34" charset="0"/>
                <a:ea typeface="Calibri" panose="020F0502020204030204" pitchFamily="34" charset="0"/>
                <a:cs typeface="Times New Roman" panose="02020603050405020304" pitchFamily="18" charset="0"/>
              </a:rPr>
              <a:t>We bring stakeholders together to share knowledge, identify and address evidence gaps, research challenges and opportunities through </a:t>
            </a:r>
            <a:r>
              <a:rPr lang="en-GB" sz="3800" b="1" dirty="0">
                <a:solidFill>
                  <a:srgbClr val="006EAB"/>
                </a:solidFill>
                <a:latin typeface="Calibri" panose="020F0502020204030204" pitchFamily="34" charset="0"/>
                <a:ea typeface="Calibri" panose="020F0502020204030204" pitchFamily="34" charset="0"/>
                <a:cs typeface="Times New Roman" panose="02020603050405020304" pitchFamily="18" charset="0"/>
              </a:rPr>
              <a:t>collaboration</a:t>
            </a:r>
            <a:r>
              <a:rPr lang="en-GB" sz="3200" b="1" dirty="0">
                <a:solidFill>
                  <a:srgbClr val="006EAB"/>
                </a:solidFill>
                <a:latin typeface="Calibri" panose="020F0502020204030204" pitchFamily="34" charset="0"/>
                <a:ea typeface="Calibri" panose="020F0502020204030204" pitchFamily="34" charset="0"/>
                <a:cs typeface="Times New Roman" panose="02020603050405020304" pitchFamily="18" charset="0"/>
              </a:rPr>
              <a:t>, </a:t>
            </a:r>
            <a:r>
              <a:rPr lang="en-GB" sz="3200" dirty="0">
                <a:solidFill>
                  <a:srgbClr val="006EAB"/>
                </a:solidFill>
                <a:latin typeface="Calibri" panose="020F0502020204030204" pitchFamily="34" charset="0"/>
                <a:ea typeface="Calibri" panose="020F0502020204030204" pitchFamily="34" charset="0"/>
                <a:cs typeface="Times New Roman" panose="02020603050405020304" pitchFamily="18" charset="0"/>
              </a:rPr>
              <a:t>being </a:t>
            </a:r>
            <a:r>
              <a:rPr lang="en-GB" sz="3800" b="1" dirty="0">
                <a:solidFill>
                  <a:srgbClr val="006EAB"/>
                </a:solidFill>
                <a:latin typeface="Calibri" panose="020F0502020204030204" pitchFamily="34" charset="0"/>
                <a:ea typeface="Calibri" panose="020F0502020204030204" pitchFamily="34" charset="0"/>
                <a:cs typeface="Times New Roman" panose="02020603050405020304" pitchFamily="18" charset="0"/>
              </a:rPr>
              <a:t>convenors </a:t>
            </a:r>
            <a:r>
              <a:rPr lang="en-GB" sz="3800" dirty="0">
                <a:solidFill>
                  <a:srgbClr val="006EAB"/>
                </a:solidFill>
                <a:latin typeface="Calibri" panose="020F0502020204030204" pitchFamily="34" charset="0"/>
                <a:ea typeface="Calibri" panose="020F0502020204030204" pitchFamily="34" charset="0"/>
                <a:cs typeface="Times New Roman" panose="02020603050405020304" pitchFamily="18" charset="0"/>
              </a:rPr>
              <a:t>and </a:t>
            </a:r>
            <a:r>
              <a:rPr lang="en-GB" sz="3800" b="1" dirty="0">
                <a:solidFill>
                  <a:srgbClr val="006EAB"/>
                </a:solidFill>
                <a:latin typeface="Calibri" panose="020F0502020204030204" pitchFamily="34" charset="0"/>
                <a:ea typeface="Calibri" panose="020F0502020204030204" pitchFamily="34" charset="0"/>
                <a:cs typeface="Times New Roman" panose="02020603050405020304" pitchFamily="18" charset="0"/>
              </a:rPr>
              <a:t>communicators </a:t>
            </a:r>
            <a:r>
              <a:rPr lang="en-GB" sz="3200" dirty="0">
                <a:solidFill>
                  <a:srgbClr val="006EAB"/>
                </a:solidFill>
                <a:latin typeface="Calibri" panose="020F0502020204030204" pitchFamily="34" charset="0"/>
                <a:ea typeface="Calibri" panose="020F0502020204030204" pitchFamily="34" charset="0"/>
                <a:cs typeface="Times New Roman" panose="02020603050405020304" pitchFamily="18" charset="0"/>
              </a:rPr>
              <a:t>of evidence, and increasing </a:t>
            </a:r>
            <a:r>
              <a:rPr lang="en-GB" sz="3800" b="1" dirty="0">
                <a:solidFill>
                  <a:srgbClr val="006EAB"/>
                </a:solidFill>
                <a:latin typeface="Calibri" panose="020F0502020204030204" pitchFamily="34" charset="0"/>
                <a:ea typeface="Calibri" panose="020F0502020204030204" pitchFamily="34" charset="0"/>
                <a:cs typeface="Times New Roman" panose="02020603050405020304" pitchFamily="18" charset="0"/>
              </a:rPr>
              <a:t>capability</a:t>
            </a:r>
            <a:r>
              <a:rPr lang="en-GB" sz="3200" dirty="0">
                <a:solidFill>
                  <a:srgbClr val="006EAB"/>
                </a:solidFill>
                <a:latin typeface="Calibri" panose="020F0502020204030204" pitchFamily="34" charset="0"/>
                <a:ea typeface="Calibri" panose="020F0502020204030204" pitchFamily="34" charset="0"/>
                <a:cs typeface="Times New Roman" panose="02020603050405020304" pitchFamily="18" charset="0"/>
              </a:rPr>
              <a:t> for evidence-based approaches.</a:t>
            </a:r>
            <a:endParaRPr lang="en-GB" sz="3200" b="1" dirty="0">
              <a:latin typeface="Trebuchet MS"/>
              <a:cs typeface="Arial" panose="020B0604020202020204"/>
            </a:endParaRPr>
          </a:p>
          <a:p>
            <a:endParaRPr lang="en-GB" b="1" dirty="0">
              <a:latin typeface="Trebuchet MS"/>
              <a:cs typeface="Arial" panose="020B0604020202020204"/>
            </a:endParaRPr>
          </a:p>
        </p:txBody>
      </p:sp>
      <p:sp>
        <p:nvSpPr>
          <p:cNvPr id="3" name="Title 2">
            <a:extLst>
              <a:ext uri="{FF2B5EF4-FFF2-40B4-BE49-F238E27FC236}">
                <a16:creationId xmlns:a16="http://schemas.microsoft.com/office/drawing/2014/main" id="{CF0C3F03-52DC-3FDF-94C8-79F3853037B5}"/>
              </a:ext>
            </a:extLst>
          </p:cNvPr>
          <p:cNvSpPr>
            <a:spLocks noGrp="1"/>
          </p:cNvSpPr>
          <p:nvPr>
            <p:ph type="title"/>
          </p:nvPr>
        </p:nvSpPr>
        <p:spPr>
          <a:xfrm>
            <a:off x="838200" y="1254842"/>
            <a:ext cx="10515600" cy="1136783"/>
          </a:xfrm>
        </p:spPr>
        <p:txBody>
          <a:bodyPr/>
          <a:lstStyle/>
          <a:p>
            <a:r>
              <a:rPr lang="en-GB" dirty="0">
                <a:latin typeface="Trebuchet MS"/>
              </a:rPr>
              <a:t>What is NASPs role in social prescribing evidence and evaluation?</a:t>
            </a:r>
            <a:endParaRPr lang="en-GB" dirty="0"/>
          </a:p>
        </p:txBody>
      </p:sp>
      <p:sp>
        <p:nvSpPr>
          <p:cNvPr id="5" name="Slide Number Placeholder 4">
            <a:extLst>
              <a:ext uri="{FF2B5EF4-FFF2-40B4-BE49-F238E27FC236}">
                <a16:creationId xmlns:a16="http://schemas.microsoft.com/office/drawing/2014/main" id="{E584E39F-E7CD-6E56-5A76-035E855076C3}"/>
              </a:ext>
            </a:extLst>
          </p:cNvPr>
          <p:cNvSpPr>
            <a:spLocks noGrp="1"/>
          </p:cNvSpPr>
          <p:nvPr>
            <p:ph type="sldNum" idx="12"/>
          </p:nvPr>
        </p:nvSpPr>
        <p:spPr/>
        <p:txBody>
          <a:bodyPr/>
          <a:lstStyle/>
          <a:p>
            <a:r>
              <a:rPr lang="en-US" dirty="0">
                <a:latin typeface="Trebuchet MS" panose="020B0703020202090204" pitchFamily="34" charset="0"/>
              </a:rPr>
              <a:t>Page </a:t>
            </a:r>
            <a:fld id="{00000000-1234-1234-1234-123412341234}" type="slidenum">
              <a:rPr lang="en-US" smtClean="0">
                <a:latin typeface="Trebuchet MS" panose="020B0703020202090204" pitchFamily="34" charset="0"/>
              </a:rPr>
              <a:pPr/>
              <a:t>8</a:t>
            </a:fld>
            <a:endParaRPr dirty="0">
              <a:latin typeface="Trebuchet MS" panose="020B0703020202090204" pitchFamily="34" charset="0"/>
            </a:endParaRPr>
          </a:p>
        </p:txBody>
      </p:sp>
    </p:spTree>
    <p:extLst>
      <p:ext uri="{BB962C8B-B14F-4D97-AF65-F5344CB8AC3E}">
        <p14:creationId xmlns:p14="http://schemas.microsoft.com/office/powerpoint/2010/main" val="42202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4" name="AutoShape 2" descr="https://ukc-powerpoint.officeapps.live.com/pods/GetClipboardImage.ashx?Id=b35f7067-a6ea-4858-b076-37222f998171&amp;DC=GUK1&amp;pkey=7d050462-3bf4-426e-ac48-7cfedc01050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Trebuchet MS" panose="020B0703020202090204" pitchFamily="34" charset="0"/>
            </a:endParaRPr>
          </a:p>
        </p:txBody>
      </p:sp>
      <p:sp>
        <p:nvSpPr>
          <p:cNvPr id="10" name="TextBox 9">
            <a:extLst>
              <a:ext uri="{FF2B5EF4-FFF2-40B4-BE49-F238E27FC236}">
                <a16:creationId xmlns:a16="http://schemas.microsoft.com/office/drawing/2014/main" id="{093B441C-C1CF-DC26-E229-DB5CB3192F67}"/>
              </a:ext>
            </a:extLst>
          </p:cNvPr>
          <p:cNvSpPr txBox="1"/>
          <p:nvPr/>
        </p:nvSpPr>
        <p:spPr>
          <a:xfrm>
            <a:off x="3813796" y="3768050"/>
            <a:ext cx="7751618" cy="369332"/>
          </a:xfrm>
          <a:prstGeom prst="rect">
            <a:avLst/>
          </a:prstGeom>
          <a:noFill/>
        </p:spPr>
        <p:txBody>
          <a:bodyPr wrap="square">
            <a:spAutoFit/>
          </a:bodyPr>
          <a:lstStyle/>
          <a:p>
            <a:endParaRPr lang="en-GB" dirty="0">
              <a:latin typeface="Trebuchet MS" panose="020B0703020202090204" pitchFamily="34" charset="0"/>
            </a:endParaRPr>
          </a:p>
        </p:txBody>
      </p:sp>
      <p:sp>
        <p:nvSpPr>
          <p:cNvPr id="9" name="Title 8">
            <a:extLst>
              <a:ext uri="{FF2B5EF4-FFF2-40B4-BE49-F238E27FC236}">
                <a16:creationId xmlns:a16="http://schemas.microsoft.com/office/drawing/2014/main" id="{E66751C7-BA85-6847-086F-0984ABCB4F6C}"/>
              </a:ext>
            </a:extLst>
          </p:cNvPr>
          <p:cNvSpPr>
            <a:spLocks noGrp="1"/>
          </p:cNvSpPr>
          <p:nvPr>
            <p:ph type="title"/>
          </p:nvPr>
        </p:nvSpPr>
        <p:spPr>
          <a:xfrm>
            <a:off x="2247943" y="244794"/>
            <a:ext cx="9550767" cy="1258262"/>
          </a:xfrm>
          <a:noFill/>
        </p:spPr>
        <p:txBody>
          <a:bodyPr/>
          <a:lstStyle/>
          <a:p>
            <a:br>
              <a:rPr lang="en-US" kern="1200" dirty="0">
                <a:solidFill>
                  <a:schemeClr val="tx1"/>
                </a:solidFill>
                <a:ea typeface="+mj-ea"/>
                <a:cs typeface="+mj-cs"/>
              </a:rPr>
            </a:br>
            <a:r>
              <a:rPr lang="en-US" kern="1200" dirty="0">
                <a:ea typeface="+mj-ea"/>
                <a:cs typeface="+mj-cs"/>
              </a:rPr>
              <a:t>Where does the evidence come from?</a:t>
            </a:r>
            <a:br>
              <a:rPr lang="en-US" kern="1200" dirty="0">
                <a:ea typeface="+mj-ea"/>
                <a:cs typeface="+mj-cs"/>
              </a:rPr>
            </a:br>
            <a:endParaRPr lang="en-US" dirty="0"/>
          </a:p>
        </p:txBody>
      </p:sp>
      <p:sp>
        <p:nvSpPr>
          <p:cNvPr id="6" name="Rounded Rectangle 5">
            <a:extLst>
              <a:ext uri="{FF2B5EF4-FFF2-40B4-BE49-F238E27FC236}">
                <a16:creationId xmlns:a16="http://schemas.microsoft.com/office/drawing/2014/main" id="{3E93EE7A-19A7-3E32-6F55-A3A5039A81B6}"/>
              </a:ext>
            </a:extLst>
          </p:cNvPr>
          <p:cNvSpPr/>
          <p:nvPr/>
        </p:nvSpPr>
        <p:spPr>
          <a:xfrm>
            <a:off x="675380" y="2828235"/>
            <a:ext cx="2434874" cy="1490823"/>
          </a:xfrm>
          <a:prstGeom prst="roundRect">
            <a:avLst/>
          </a:prstGeom>
          <a:solidFill>
            <a:srgbClr val="5FC3B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ABBB921-2809-2A0E-7F3E-F85017319D3C}"/>
              </a:ext>
            </a:extLst>
          </p:cNvPr>
          <p:cNvSpPr/>
          <p:nvPr/>
        </p:nvSpPr>
        <p:spPr>
          <a:xfrm>
            <a:off x="662708" y="2704499"/>
            <a:ext cx="2405486" cy="1490823"/>
          </a:xfrm>
          <a:prstGeom prst="roundRect">
            <a:avLst/>
          </a:prstGeom>
          <a:solidFill>
            <a:schemeClr val="bg1"/>
          </a:solidFill>
          <a:ln>
            <a:solidFill>
              <a:srgbClr val="5F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4B65"/>
                </a:solidFill>
              </a:rPr>
              <a:t>Individual</a:t>
            </a:r>
          </a:p>
        </p:txBody>
      </p:sp>
      <p:sp>
        <p:nvSpPr>
          <p:cNvPr id="11" name="Rounded Rectangle 10">
            <a:extLst>
              <a:ext uri="{FF2B5EF4-FFF2-40B4-BE49-F238E27FC236}">
                <a16:creationId xmlns:a16="http://schemas.microsoft.com/office/drawing/2014/main" id="{83903C09-D221-B29B-B69E-E4B316A5C41E}"/>
              </a:ext>
            </a:extLst>
          </p:cNvPr>
          <p:cNvSpPr/>
          <p:nvPr/>
        </p:nvSpPr>
        <p:spPr>
          <a:xfrm>
            <a:off x="3457909" y="2838067"/>
            <a:ext cx="2434874" cy="1490823"/>
          </a:xfrm>
          <a:prstGeom prst="roundRect">
            <a:avLst/>
          </a:prstGeom>
          <a:solidFill>
            <a:srgbClr val="00738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24F0D15-00A6-4407-6D8B-FE3DC8712555}"/>
              </a:ext>
            </a:extLst>
          </p:cNvPr>
          <p:cNvSpPr/>
          <p:nvPr/>
        </p:nvSpPr>
        <p:spPr>
          <a:xfrm>
            <a:off x="3445237" y="2714331"/>
            <a:ext cx="2405486" cy="1490823"/>
          </a:xfrm>
          <a:prstGeom prst="roundRect">
            <a:avLst/>
          </a:prstGeom>
          <a:solidFill>
            <a:schemeClr val="bg1"/>
          </a:solidFill>
          <a:ln>
            <a:solidFill>
              <a:srgbClr val="00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4B65"/>
                </a:solidFill>
              </a:rPr>
              <a:t>Referrer</a:t>
            </a:r>
          </a:p>
        </p:txBody>
      </p:sp>
      <p:sp>
        <p:nvSpPr>
          <p:cNvPr id="13" name="Rounded Rectangle 12">
            <a:extLst>
              <a:ext uri="{FF2B5EF4-FFF2-40B4-BE49-F238E27FC236}">
                <a16:creationId xmlns:a16="http://schemas.microsoft.com/office/drawing/2014/main" id="{EF9B54C8-AE99-4098-E119-649044D341C2}"/>
              </a:ext>
            </a:extLst>
          </p:cNvPr>
          <p:cNvSpPr/>
          <p:nvPr/>
        </p:nvSpPr>
        <p:spPr>
          <a:xfrm>
            <a:off x="6299431" y="2838067"/>
            <a:ext cx="2434874" cy="1490823"/>
          </a:xfrm>
          <a:prstGeom prst="roundRect">
            <a:avLst/>
          </a:prstGeom>
          <a:solidFill>
            <a:srgbClr val="8CD3E2">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B122C8EF-5670-CECF-A504-9CB570FD5569}"/>
              </a:ext>
            </a:extLst>
          </p:cNvPr>
          <p:cNvSpPr/>
          <p:nvPr/>
        </p:nvSpPr>
        <p:spPr>
          <a:xfrm>
            <a:off x="6286759" y="2714331"/>
            <a:ext cx="2405486" cy="1490823"/>
          </a:xfrm>
          <a:prstGeom prst="roundRect">
            <a:avLst/>
          </a:prstGeom>
          <a:solidFill>
            <a:schemeClr val="bg1"/>
          </a:solidFill>
          <a:ln>
            <a:solidFill>
              <a:srgbClr val="8CD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4B65"/>
                </a:solidFill>
              </a:rPr>
              <a:t>Link worker function</a:t>
            </a:r>
          </a:p>
        </p:txBody>
      </p:sp>
      <p:sp>
        <p:nvSpPr>
          <p:cNvPr id="15" name="Rounded Rectangle 14">
            <a:extLst>
              <a:ext uri="{FF2B5EF4-FFF2-40B4-BE49-F238E27FC236}">
                <a16:creationId xmlns:a16="http://schemas.microsoft.com/office/drawing/2014/main" id="{BF2E3E2D-6DF0-6F10-9368-AF08169606A3}"/>
              </a:ext>
            </a:extLst>
          </p:cNvPr>
          <p:cNvSpPr/>
          <p:nvPr/>
        </p:nvSpPr>
        <p:spPr>
          <a:xfrm>
            <a:off x="9180282" y="2847899"/>
            <a:ext cx="2434874" cy="1490823"/>
          </a:xfrm>
          <a:prstGeom prst="roundRect">
            <a:avLst/>
          </a:prstGeom>
          <a:solidFill>
            <a:srgbClr val="EF4D8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9D98B88-938A-6A5E-AA0E-EB3C67A87F04}"/>
              </a:ext>
            </a:extLst>
          </p:cNvPr>
          <p:cNvSpPr/>
          <p:nvPr/>
        </p:nvSpPr>
        <p:spPr>
          <a:xfrm>
            <a:off x="9167610" y="2724163"/>
            <a:ext cx="2405486" cy="1490823"/>
          </a:xfrm>
          <a:prstGeom prst="roundRect">
            <a:avLst/>
          </a:prstGeom>
          <a:solidFill>
            <a:schemeClr val="bg1"/>
          </a:solidFill>
          <a:ln>
            <a:solidFill>
              <a:srgbClr val="EF4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4B65"/>
                </a:solidFill>
              </a:rPr>
              <a:t>VCSE provider/ activities</a:t>
            </a:r>
          </a:p>
        </p:txBody>
      </p:sp>
      <p:sp>
        <p:nvSpPr>
          <p:cNvPr id="17" name="Left-right Arrow 16">
            <a:extLst>
              <a:ext uri="{FF2B5EF4-FFF2-40B4-BE49-F238E27FC236}">
                <a16:creationId xmlns:a16="http://schemas.microsoft.com/office/drawing/2014/main" id="{A6AF9393-9023-79CB-B4B5-F2736A9D558B}"/>
              </a:ext>
            </a:extLst>
          </p:cNvPr>
          <p:cNvSpPr/>
          <p:nvPr/>
        </p:nvSpPr>
        <p:spPr>
          <a:xfrm>
            <a:off x="2982576" y="3362375"/>
            <a:ext cx="556391" cy="230935"/>
          </a:xfrm>
          <a:prstGeom prst="leftRightArrow">
            <a:avLst/>
          </a:prstGeom>
          <a:solidFill>
            <a:srgbClr val="234B65"/>
          </a:solidFill>
          <a:ln>
            <a:solidFill>
              <a:srgbClr val="234B65"/>
            </a:solidFill>
          </a:ln>
          <a:effectLst>
            <a:outerShdw blurRad="50800" dist="38100" dir="2700000" algn="tl" rotWithShape="0">
              <a:srgbClr val="234B6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right Arrow 17">
            <a:extLst>
              <a:ext uri="{FF2B5EF4-FFF2-40B4-BE49-F238E27FC236}">
                <a16:creationId xmlns:a16="http://schemas.microsoft.com/office/drawing/2014/main" id="{5E211CD0-8B38-3227-0B0A-D11E1AA50A44}"/>
              </a:ext>
            </a:extLst>
          </p:cNvPr>
          <p:cNvSpPr/>
          <p:nvPr/>
        </p:nvSpPr>
        <p:spPr>
          <a:xfrm>
            <a:off x="5790546" y="3378929"/>
            <a:ext cx="556391" cy="230935"/>
          </a:xfrm>
          <a:prstGeom prst="leftRightArrow">
            <a:avLst/>
          </a:prstGeom>
          <a:solidFill>
            <a:srgbClr val="234B65"/>
          </a:solidFill>
          <a:ln>
            <a:solidFill>
              <a:srgbClr val="234B65"/>
            </a:solidFill>
          </a:ln>
          <a:effectLst>
            <a:outerShdw blurRad="50800" dist="38100" dir="2700000" algn="tl" rotWithShape="0">
              <a:srgbClr val="234B6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a:extLst>
              <a:ext uri="{FF2B5EF4-FFF2-40B4-BE49-F238E27FC236}">
                <a16:creationId xmlns:a16="http://schemas.microsoft.com/office/drawing/2014/main" id="{C0ABB938-A54A-54C6-3FFD-95021475CCDF}"/>
              </a:ext>
            </a:extLst>
          </p:cNvPr>
          <p:cNvSpPr/>
          <p:nvPr/>
        </p:nvSpPr>
        <p:spPr>
          <a:xfrm>
            <a:off x="8672377" y="3366057"/>
            <a:ext cx="556391" cy="230935"/>
          </a:xfrm>
          <a:prstGeom prst="leftRightArrow">
            <a:avLst/>
          </a:prstGeom>
          <a:solidFill>
            <a:srgbClr val="234B65"/>
          </a:solidFill>
          <a:ln>
            <a:solidFill>
              <a:srgbClr val="234B65"/>
            </a:solidFill>
          </a:ln>
          <a:effectLst>
            <a:outerShdw blurRad="50800" dist="38100" dir="2700000" algn="tl" rotWithShape="0">
              <a:srgbClr val="234B6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8165F08-3DD0-F6CD-D089-D9EC8E7D96E1}"/>
              </a:ext>
            </a:extLst>
          </p:cNvPr>
          <p:cNvSpPr txBox="1"/>
          <p:nvPr/>
        </p:nvSpPr>
        <p:spPr>
          <a:xfrm>
            <a:off x="756748" y="4442794"/>
            <a:ext cx="2311446" cy="1477328"/>
          </a:xfrm>
          <a:prstGeom prst="rect">
            <a:avLst/>
          </a:prstGeom>
          <a:noFill/>
        </p:spPr>
        <p:txBody>
          <a:bodyPr wrap="square" rtlCol="0">
            <a:spAutoFit/>
          </a:bodyPr>
          <a:lstStyle/>
          <a:p>
            <a:r>
              <a:rPr lang="en-US" sz="1500" dirty="0"/>
              <a:t>NHS patient records </a:t>
            </a:r>
          </a:p>
          <a:p>
            <a:pPr marL="285750" indent="-285750">
              <a:buFont typeface="Arial" panose="020B0604020202020204" pitchFamily="34" charset="0"/>
              <a:buChar char="•"/>
            </a:pPr>
            <a:r>
              <a:rPr lang="en-US" sz="1500" dirty="0"/>
              <a:t>Demographics</a:t>
            </a:r>
          </a:p>
          <a:p>
            <a:endParaRPr lang="en-US" sz="1500" dirty="0"/>
          </a:p>
          <a:p>
            <a:r>
              <a:rPr lang="en-US" sz="1500" dirty="0"/>
              <a:t>Social determinants (e.g. deprivation)</a:t>
            </a:r>
          </a:p>
          <a:p>
            <a:r>
              <a:rPr lang="en-US" sz="1500" dirty="0"/>
              <a:t>Other contextual factors </a:t>
            </a:r>
          </a:p>
        </p:txBody>
      </p:sp>
      <p:sp>
        <p:nvSpPr>
          <p:cNvPr id="21" name="TextBox 20">
            <a:extLst>
              <a:ext uri="{FF2B5EF4-FFF2-40B4-BE49-F238E27FC236}">
                <a16:creationId xmlns:a16="http://schemas.microsoft.com/office/drawing/2014/main" id="{C45D9A1A-137C-52D9-9B39-8E1EB3616513}"/>
              </a:ext>
            </a:extLst>
          </p:cNvPr>
          <p:cNvSpPr txBox="1"/>
          <p:nvPr/>
        </p:nvSpPr>
        <p:spPr>
          <a:xfrm>
            <a:off x="3519623" y="4398252"/>
            <a:ext cx="5152754" cy="1708160"/>
          </a:xfrm>
          <a:prstGeom prst="rect">
            <a:avLst/>
          </a:prstGeom>
          <a:noFill/>
        </p:spPr>
        <p:txBody>
          <a:bodyPr wrap="square" rtlCol="0">
            <a:spAutoFit/>
          </a:bodyPr>
          <a:lstStyle/>
          <a:p>
            <a:r>
              <a:rPr lang="en-US" sz="1500" dirty="0"/>
              <a:t>NHS data, various sources/systems and scales:</a:t>
            </a:r>
          </a:p>
          <a:p>
            <a:pPr marL="285750" indent="-285750">
              <a:buFont typeface="Arial" panose="020B0604020202020204" pitchFamily="34" charset="0"/>
              <a:buChar char="•"/>
            </a:pPr>
            <a:r>
              <a:rPr lang="en-US" sz="1500" dirty="0"/>
              <a:t>E.g. GP appts; SNOMED codes; secondary care admissions, etc.</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a:p>
          <a:p>
            <a:endParaRPr lang="en-US" sz="1500" dirty="0"/>
          </a:p>
          <a:p>
            <a:pPr marL="285750" indent="-285750">
              <a:buFont typeface="Arial" panose="020B0604020202020204" pitchFamily="34" charset="0"/>
              <a:buChar char="•"/>
            </a:pPr>
            <a:endParaRPr lang="en-US" sz="1500" dirty="0"/>
          </a:p>
        </p:txBody>
      </p:sp>
      <p:sp>
        <p:nvSpPr>
          <p:cNvPr id="23" name="TextBox 22">
            <a:extLst>
              <a:ext uri="{FF2B5EF4-FFF2-40B4-BE49-F238E27FC236}">
                <a16:creationId xmlns:a16="http://schemas.microsoft.com/office/drawing/2014/main" id="{EFCB137D-3DC7-D082-7D77-4D1A69F14AE1}"/>
              </a:ext>
            </a:extLst>
          </p:cNvPr>
          <p:cNvSpPr txBox="1"/>
          <p:nvPr/>
        </p:nvSpPr>
        <p:spPr>
          <a:xfrm>
            <a:off x="9228768" y="4414625"/>
            <a:ext cx="2434874" cy="1246495"/>
          </a:xfrm>
          <a:prstGeom prst="rect">
            <a:avLst/>
          </a:prstGeom>
          <a:noFill/>
        </p:spPr>
        <p:txBody>
          <a:bodyPr wrap="square" lIns="91440" tIns="45720" rIns="91440" bIns="45720" rtlCol="0" anchor="t">
            <a:spAutoFit/>
          </a:bodyPr>
          <a:lstStyle/>
          <a:p>
            <a:r>
              <a:rPr lang="en-US" sz="1500" dirty="0"/>
              <a:t>Evaluations </a:t>
            </a:r>
          </a:p>
          <a:p>
            <a:pPr marL="285750" indent="-285750">
              <a:buFont typeface="Arial" panose="020B0604020202020204" pitchFamily="34" charset="0"/>
              <a:buChar char="•"/>
            </a:pPr>
            <a:r>
              <a:rPr lang="en-US" sz="1500" dirty="0"/>
              <a:t>Small scale</a:t>
            </a:r>
          </a:p>
          <a:p>
            <a:pPr marL="285750" indent="-285750">
              <a:buFont typeface="Arial" panose="020B0604020202020204" pitchFamily="34" charset="0"/>
              <a:buChar char="•"/>
            </a:pPr>
            <a:r>
              <a:rPr lang="en-US" sz="1500" dirty="0"/>
              <a:t>Variable</a:t>
            </a:r>
            <a:endParaRPr lang="en-US" dirty="0"/>
          </a:p>
          <a:p>
            <a:pPr marL="285750" indent="-285750">
              <a:buFont typeface="Arial" panose="020B0604020202020204" pitchFamily="34" charset="0"/>
              <a:buChar char="•"/>
            </a:pPr>
            <a:r>
              <a:rPr lang="en-US" sz="1500" dirty="0"/>
              <a:t>Non-specialists</a:t>
            </a:r>
          </a:p>
          <a:p>
            <a:pPr marL="285750" indent="-285750">
              <a:buFont typeface="Arial" panose="020B0604020202020204" pitchFamily="34" charset="0"/>
              <a:buChar char="•"/>
            </a:pPr>
            <a:endParaRPr lang="en-US" sz="1500" dirty="0"/>
          </a:p>
        </p:txBody>
      </p:sp>
      <p:sp>
        <p:nvSpPr>
          <p:cNvPr id="2" name="Rounded Rectangle 13">
            <a:extLst>
              <a:ext uri="{FF2B5EF4-FFF2-40B4-BE49-F238E27FC236}">
                <a16:creationId xmlns:a16="http://schemas.microsoft.com/office/drawing/2014/main" id="{573F9442-BCBE-9E68-AEA5-3B5BB7C99789}"/>
              </a:ext>
            </a:extLst>
          </p:cNvPr>
          <p:cNvSpPr/>
          <p:nvPr/>
        </p:nvSpPr>
        <p:spPr>
          <a:xfrm>
            <a:off x="675380" y="1593920"/>
            <a:ext cx="10890034" cy="799756"/>
          </a:xfrm>
          <a:prstGeom prst="roundRect">
            <a:avLst/>
          </a:prstGeom>
          <a:solidFill>
            <a:schemeClr val="bg1"/>
          </a:solidFill>
          <a:ln>
            <a:solidFill>
              <a:srgbClr val="8CD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4B65"/>
                </a:solidFill>
              </a:rPr>
              <a:t>Academic research </a:t>
            </a:r>
          </a:p>
          <a:p>
            <a:pPr algn="ctr"/>
            <a:r>
              <a:rPr lang="en-US" dirty="0">
                <a:solidFill>
                  <a:srgbClr val="234B65"/>
                </a:solidFill>
              </a:rPr>
              <a:t>Evaluations from other SP projects (private, charitable, other government depts)</a:t>
            </a:r>
          </a:p>
        </p:txBody>
      </p:sp>
    </p:spTree>
    <p:extLst>
      <p:ext uri="{BB962C8B-B14F-4D97-AF65-F5344CB8AC3E}">
        <p14:creationId xmlns:p14="http://schemas.microsoft.com/office/powerpoint/2010/main" val="6380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anim calcmode="lin" valueType="num">
                                      <p:cBhvr>
                                        <p:cTn id="34" dur="2000" fill="hold"/>
                                        <p:tgtEl>
                                          <p:spTgt spid="23"/>
                                        </p:tgtEl>
                                        <p:attrNameLst>
                                          <p:attrName>ppt_w</p:attrName>
                                        </p:attrNameLst>
                                      </p:cBhvr>
                                      <p:tavLst>
                                        <p:tav tm="0" fmla="#ppt_w*sin(2.5*pi*$)">
                                          <p:val>
                                            <p:fltVal val="0"/>
                                          </p:val>
                                        </p:tav>
                                        <p:tav tm="100000">
                                          <p:val>
                                            <p:fltVal val="1"/>
                                          </p:val>
                                        </p:tav>
                                      </p:tavLst>
                                    </p:anim>
                                    <p:anim calcmode="lin" valueType="num">
                                      <p:cBhvr>
                                        <p:cTn id="3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5dd6d7-cc64-4e40-a0f5-2738425cf3ae">
      <Terms xmlns="http://schemas.microsoft.com/office/infopath/2007/PartnerControls"/>
    </lcf76f155ced4ddcb4097134ff3c332f>
    <_ip_UnifiedCompliancePolicyUIAction xmlns="http://schemas.microsoft.com/sharepoint/v3" xsi:nil="true"/>
    <TaxCatchAll xmlns="b97c2deb-031d-4fa7-b1fb-4c3658af6c30"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6EF81A2C155E499883D3B4B8F92145" ma:contentTypeVersion="16" ma:contentTypeDescription="Create a new document." ma:contentTypeScope="" ma:versionID="19d34a52954bd54e3e90fb23e7274806">
  <xsd:schema xmlns:xsd="http://www.w3.org/2001/XMLSchema" xmlns:xs="http://www.w3.org/2001/XMLSchema" xmlns:p="http://schemas.microsoft.com/office/2006/metadata/properties" xmlns:ns1="http://schemas.microsoft.com/sharepoint/v3" xmlns:ns2="815dd6d7-cc64-4e40-a0f5-2738425cf3ae" xmlns:ns3="b97c2deb-031d-4fa7-b1fb-4c3658af6c30" targetNamespace="http://schemas.microsoft.com/office/2006/metadata/properties" ma:root="true" ma:fieldsID="377a33868ce1810f403d8f1d350f3058" ns1:_="" ns2:_="" ns3:_="">
    <xsd:import namespace="http://schemas.microsoft.com/sharepoint/v3"/>
    <xsd:import namespace="815dd6d7-cc64-4e40-a0f5-2738425cf3ae"/>
    <xsd:import namespace="b97c2deb-031d-4fa7-b1fb-4c3658af6c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5dd6d7-cc64-4e40-a0f5-2738425cf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c2deb-031d-4fa7-b1fb-4c3658af6c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7ff03e6-7b44-408c-924f-c8a0a600a08d}" ma:internalName="TaxCatchAll" ma:showField="CatchAllData" ma:web="b97c2deb-031d-4fa7-b1fb-4c3658af6c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81F2B-D11B-4678-8334-9F4F01E11F77}">
  <ds:schemaRefs>
    <ds:schemaRef ds:uri="815dd6d7-cc64-4e40-a0f5-2738425cf3ae"/>
    <ds:schemaRef ds:uri="b97c2deb-031d-4fa7-b1fb-4c3658af6c30"/>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B456A72-9851-47A6-A4A3-8F4DA7B7583E}">
  <ds:schemaRefs>
    <ds:schemaRef ds:uri="http://schemas.microsoft.com/sharepoint/v3/contenttype/forms"/>
  </ds:schemaRefs>
</ds:datastoreItem>
</file>

<file path=customXml/itemProps3.xml><?xml version="1.0" encoding="utf-8"?>
<ds:datastoreItem xmlns:ds="http://schemas.openxmlformats.org/officeDocument/2006/customXml" ds:itemID="{FD11875A-D585-4D91-BC1F-F4D7E0AE1B84}">
  <ds:schemaRefs>
    <ds:schemaRef ds:uri="815dd6d7-cc64-4e40-a0f5-2738425cf3ae"/>
    <ds:schemaRef ds:uri="b97c2deb-031d-4fa7-b1fb-4c3658af6c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1265</TotalTime>
  <Words>4572</Words>
  <Application>Microsoft Office PowerPoint</Application>
  <PresentationFormat>Widescreen</PresentationFormat>
  <Paragraphs>508</Paragraphs>
  <Slides>33</Slides>
  <Notes>9</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PowerPoint Presentation</vt:lpstr>
      <vt:lpstr>PowerPoint Presentation</vt:lpstr>
      <vt:lpstr>PowerPoint Presentation</vt:lpstr>
      <vt:lpstr>PowerPoint Presentation</vt:lpstr>
      <vt:lpstr>PowerPoint Presentation</vt:lpstr>
      <vt:lpstr>NASP Evidence Team</vt:lpstr>
      <vt:lpstr>What we will talk about today</vt:lpstr>
      <vt:lpstr>What is NASPs role in social prescribing evidence and evaluation?</vt:lpstr>
      <vt:lpstr> Where does the evidence come from? </vt:lpstr>
      <vt:lpstr>Highest priority needs</vt:lpstr>
      <vt:lpstr>Supporting the VCFSE sector to evaluate social prescribing  Dr Marie Polley, Abby Sabey, Dr Helen Seers, Professor Helen Chatterjee</vt:lpstr>
      <vt:lpstr>What next? </vt:lpstr>
      <vt:lpstr>PowerPoint Presentation</vt:lpstr>
      <vt:lpstr>PowerPoint Presentation</vt:lpstr>
      <vt:lpstr>Social Prescribing Reporting and Evaluation in Barnet</vt:lpstr>
      <vt:lpstr>Barnet SP Reporting</vt:lpstr>
      <vt:lpstr>Evaluation</vt:lpstr>
      <vt:lpstr>Evaluation: Impact for the PCNs and the Service</vt:lpstr>
      <vt:lpstr>Wider Impact of the Reports</vt:lpstr>
      <vt:lpstr>The Minimum Dataset and Information Standard</vt:lpstr>
      <vt:lpstr>What is the Information Standard?</vt:lpstr>
      <vt:lpstr>PowerPoint Presentation</vt:lpstr>
      <vt:lpstr>What is the Minimum Data Set?</vt:lpstr>
      <vt:lpstr>Why are we doing this?</vt:lpstr>
      <vt:lpstr>PowerPoint Presentation</vt:lpstr>
      <vt:lpstr>Minimum Dataset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Jennifer</dc:creator>
  <cp:lastModifiedBy>BROOKS, Jennifer (ROYAL FREE LONDON NHS FOUNDATION TRUST)</cp:lastModifiedBy>
  <cp:revision>239</cp:revision>
  <dcterms:created xsi:type="dcterms:W3CDTF">2023-11-14T08:30:01Z</dcterms:created>
  <dcterms:modified xsi:type="dcterms:W3CDTF">2023-12-06T08:17:32Z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0x010100BE6EF81A2C155E499883D3B4B8F92145</vt:lpwstr>
  </property>
  <property fmtid="{D5CDD505-2E9C-101B-9397-08002B2CF9AE}" pid="3" name="MediaServiceImageTags">
    <vt:lpwstr/>
  </property>
</Properties>
</file>